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2" r:id="rId3"/>
    <p:sldId id="260" r:id="rId4"/>
  </p:sldIdLst>
  <p:sldSz cx="30275213" cy="42811700"/>
  <p:notesSz cx="6794500" cy="9931400"/>
  <p:defaultTextStyle>
    <a:defPPr>
      <a:defRPr lang="en-US"/>
    </a:defPPr>
    <a:lvl1pPr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1pPr>
    <a:lvl2pPr marL="2087563" indent="-1630363"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2pPr>
    <a:lvl3pPr marL="4175125" indent="-3260725"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3pPr>
    <a:lvl4pPr marL="6264275" indent="-4892675"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4pPr>
    <a:lvl5pPr marL="8351838" indent="-6523038" algn="l" defTabSz="2087563" rtl="0" eaLnBrk="0" fontAlgn="base" hangingPunct="0">
      <a:spcBef>
        <a:spcPct val="0"/>
      </a:spcBef>
      <a:spcAft>
        <a:spcPct val="0"/>
      </a:spcAft>
      <a:defRPr sz="82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82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64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9D2AD-4FA6-426D-8B07-D04DE46FD3E8}" v="1" dt="2022-06-23T10:31:56.6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 d="100"/>
          <a:sy n="12" d="100"/>
        </p:scale>
        <p:origin x="1490" y="84"/>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g Jin" userId="22afd405-1d66-4a5e-9672-1cc711398fcb" providerId="ADAL" clId="{63F9D2AD-4FA6-426D-8B07-D04DE46FD3E8}"/>
    <pc:docChg chg="addSld modSld">
      <pc:chgData name="Ying Jin" userId="22afd405-1d66-4a5e-9672-1cc711398fcb" providerId="ADAL" clId="{63F9D2AD-4FA6-426D-8B07-D04DE46FD3E8}" dt="2022-06-23T10:35:18.211" v="131" actId="20577"/>
      <pc:docMkLst>
        <pc:docMk/>
      </pc:docMkLst>
      <pc:sldChg chg="modSp mod">
        <pc:chgData name="Ying Jin" userId="22afd405-1d66-4a5e-9672-1cc711398fcb" providerId="ADAL" clId="{63F9D2AD-4FA6-426D-8B07-D04DE46FD3E8}" dt="2022-06-23T10:35:18.211" v="131" actId="20577"/>
        <pc:sldMkLst>
          <pc:docMk/>
          <pc:sldMk cId="860727119" sldId="261"/>
        </pc:sldMkLst>
        <pc:spChg chg="mod">
          <ac:chgData name="Ying Jin" userId="22afd405-1d66-4a5e-9672-1cc711398fcb" providerId="ADAL" clId="{63F9D2AD-4FA6-426D-8B07-D04DE46FD3E8}" dt="2022-06-23T10:33:29.437" v="14" actId="1076"/>
          <ac:spMkLst>
            <pc:docMk/>
            <pc:sldMk cId="860727119" sldId="261"/>
            <ac:spMk id="9" creationId="{44A54145-98B4-4C15-842C-AEA740FAD77C}"/>
          </ac:spMkLst>
        </pc:spChg>
        <pc:spChg chg="mod">
          <ac:chgData name="Ying Jin" userId="22afd405-1d66-4a5e-9672-1cc711398fcb" providerId="ADAL" clId="{63F9D2AD-4FA6-426D-8B07-D04DE46FD3E8}" dt="2022-06-23T10:35:18.211" v="131" actId="20577"/>
          <ac:spMkLst>
            <pc:docMk/>
            <pc:sldMk cId="860727119" sldId="261"/>
            <ac:spMk id="16" creationId="{A638B7C4-71A1-42ED-86AE-40698C6BDBA1}"/>
          </ac:spMkLst>
        </pc:spChg>
        <pc:picChg chg="mod">
          <ac:chgData name="Ying Jin" userId="22afd405-1d66-4a5e-9672-1cc711398fcb" providerId="ADAL" clId="{63F9D2AD-4FA6-426D-8B07-D04DE46FD3E8}" dt="2022-06-23T10:31:56.678" v="9" actId="1076"/>
          <ac:picMkLst>
            <pc:docMk/>
            <pc:sldMk cId="860727119" sldId="261"/>
            <ac:picMk id="7" creationId="{CB9C79E5-048A-4E71-81A3-66A08B4C37EB}"/>
          </ac:picMkLst>
        </pc:picChg>
      </pc:sldChg>
      <pc:sldChg chg="modSp new mod">
        <pc:chgData name="Ying Jin" userId="22afd405-1d66-4a5e-9672-1cc711398fcb" providerId="ADAL" clId="{63F9D2AD-4FA6-426D-8B07-D04DE46FD3E8}" dt="2022-06-23T10:33:56.816" v="59" actId="20577"/>
        <pc:sldMkLst>
          <pc:docMk/>
          <pc:sldMk cId="3444189985" sldId="262"/>
        </pc:sldMkLst>
        <pc:spChg chg="mod">
          <ac:chgData name="Ying Jin" userId="22afd405-1d66-4a5e-9672-1cc711398fcb" providerId="ADAL" clId="{63F9D2AD-4FA6-426D-8B07-D04DE46FD3E8}" dt="2022-06-23T10:33:56.816" v="59" actId="20577"/>
          <ac:spMkLst>
            <pc:docMk/>
            <pc:sldMk cId="3444189985" sldId="262"/>
            <ac:spMk id="2" creationId="{091089DA-0B52-12E1-C0D5-8B5EE56993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14%20Data\05_Shanghai\07_Land%20Market\SH_LAT_MICRO_20170405.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14%20Data\05_Shanghai\07_Land%20Market\SH_LAT_MICRO_201703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14%20Data\05_Shanghai\07_Land%20Market\SH_LAT_MICRO_201703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14%20Data\05_Shanghai\07_Land%20Market\SH_LAT_MICRO_201703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3"/>
          <c:tx>
            <c:strRef>
              <c:f>Diagram!$A$409</c:f>
              <c:strCache>
                <c:ptCount val="1"/>
                <c:pt idx="0">
                  <c:v>Area_Commercial</c:v>
                </c:pt>
              </c:strCache>
            </c:strRef>
          </c:tx>
          <c:spPr>
            <a:solidFill>
              <a:srgbClr val="ED7D31">
                <a:lumMod val="40000"/>
                <a:lumOff val="60000"/>
              </a:srgbClr>
            </a:solidFill>
            <a:ln>
              <a:noFill/>
            </a:ln>
            <a:effectLst/>
          </c:spPr>
          <c:invertIfNegative val="0"/>
          <c:cat>
            <c:strRef>
              <c:f>Diagram!$B$404:$F$404</c:f>
              <c:strCache>
                <c:ptCount val="5"/>
                <c:pt idx="0">
                  <c:v>2001-2003</c:v>
                </c:pt>
                <c:pt idx="1">
                  <c:v>2004-2006</c:v>
                </c:pt>
                <c:pt idx="2">
                  <c:v>2007-2009</c:v>
                </c:pt>
                <c:pt idx="3">
                  <c:v>2010-2012</c:v>
                </c:pt>
                <c:pt idx="4">
                  <c:v>2013-2015</c:v>
                </c:pt>
              </c:strCache>
            </c:strRef>
          </c:cat>
          <c:val>
            <c:numRef>
              <c:f>Diagram!$B$409:$F$409</c:f>
              <c:numCache>
                <c:formatCode>#,##0</c:formatCode>
                <c:ptCount val="5"/>
                <c:pt idx="0">
                  <c:v>559.43163999999979</c:v>
                </c:pt>
                <c:pt idx="1">
                  <c:v>924.83770000000027</c:v>
                </c:pt>
                <c:pt idx="2">
                  <c:v>1288.9721400000014</c:v>
                </c:pt>
                <c:pt idx="3">
                  <c:v>1693.1069099999995</c:v>
                </c:pt>
                <c:pt idx="4">
                  <c:v>1023.1307499999998</c:v>
                </c:pt>
              </c:numCache>
            </c:numRef>
          </c:val>
          <c:extLst>
            <c:ext xmlns:c16="http://schemas.microsoft.com/office/drawing/2014/chart" uri="{C3380CC4-5D6E-409C-BE32-E72D297353CC}">
              <c16:uniqueId val="{00000000-DC6A-4DF6-B233-6C4019EC7186}"/>
            </c:ext>
          </c:extLst>
        </c:ser>
        <c:ser>
          <c:idx val="4"/>
          <c:order val="4"/>
          <c:tx>
            <c:strRef>
              <c:f>Diagram!$A$408</c:f>
              <c:strCache>
                <c:ptCount val="1"/>
                <c:pt idx="0">
                  <c:v>Area_Residential</c:v>
                </c:pt>
              </c:strCache>
            </c:strRef>
          </c:tx>
          <c:spPr>
            <a:solidFill>
              <a:srgbClr val="FFC000">
                <a:lumMod val="40000"/>
                <a:lumOff val="60000"/>
              </a:srgbClr>
            </a:solidFill>
            <a:ln>
              <a:noFill/>
            </a:ln>
            <a:effectLst/>
          </c:spPr>
          <c:invertIfNegative val="0"/>
          <c:cat>
            <c:strRef>
              <c:f>Diagram!$B$404:$F$404</c:f>
              <c:strCache>
                <c:ptCount val="5"/>
                <c:pt idx="0">
                  <c:v>2001-2003</c:v>
                </c:pt>
                <c:pt idx="1">
                  <c:v>2004-2006</c:v>
                </c:pt>
                <c:pt idx="2">
                  <c:v>2007-2009</c:v>
                </c:pt>
                <c:pt idx="3">
                  <c:v>2010-2012</c:v>
                </c:pt>
                <c:pt idx="4">
                  <c:v>2013-2015</c:v>
                </c:pt>
              </c:strCache>
            </c:strRef>
          </c:cat>
          <c:val>
            <c:numRef>
              <c:f>Diagram!$B$408:$F$408</c:f>
              <c:numCache>
                <c:formatCode>#,##0</c:formatCode>
                <c:ptCount val="5"/>
                <c:pt idx="0">
                  <c:v>4519.1972390000028</c:v>
                </c:pt>
                <c:pt idx="1">
                  <c:v>6044.3770000000031</c:v>
                </c:pt>
                <c:pt idx="2">
                  <c:v>2831.8449700000019</c:v>
                </c:pt>
                <c:pt idx="3">
                  <c:v>2858.9889399999997</c:v>
                </c:pt>
                <c:pt idx="4">
                  <c:v>2002.3550000000002</c:v>
                </c:pt>
              </c:numCache>
            </c:numRef>
          </c:val>
          <c:extLst>
            <c:ext xmlns:c16="http://schemas.microsoft.com/office/drawing/2014/chart" uri="{C3380CC4-5D6E-409C-BE32-E72D297353CC}">
              <c16:uniqueId val="{00000001-DC6A-4DF6-B233-6C4019EC7186}"/>
            </c:ext>
          </c:extLst>
        </c:ser>
        <c:ser>
          <c:idx val="5"/>
          <c:order val="5"/>
          <c:tx>
            <c:strRef>
              <c:f>Diagram!$A$410</c:f>
              <c:strCache>
                <c:ptCount val="1"/>
                <c:pt idx="0">
                  <c:v>Area_Industrial</c:v>
                </c:pt>
              </c:strCache>
            </c:strRef>
          </c:tx>
          <c:spPr>
            <a:solidFill>
              <a:schemeClr val="accent1">
                <a:lumMod val="40000"/>
                <a:lumOff val="60000"/>
              </a:schemeClr>
            </a:solidFill>
            <a:ln>
              <a:noFill/>
            </a:ln>
            <a:effectLst/>
          </c:spPr>
          <c:invertIfNegative val="0"/>
          <c:cat>
            <c:strRef>
              <c:f>Diagram!$B$404:$F$404</c:f>
              <c:strCache>
                <c:ptCount val="5"/>
                <c:pt idx="0">
                  <c:v>2001-2003</c:v>
                </c:pt>
                <c:pt idx="1">
                  <c:v>2004-2006</c:v>
                </c:pt>
                <c:pt idx="2">
                  <c:v>2007-2009</c:v>
                </c:pt>
                <c:pt idx="3">
                  <c:v>2010-2012</c:v>
                </c:pt>
                <c:pt idx="4">
                  <c:v>2013-2015</c:v>
                </c:pt>
              </c:strCache>
            </c:strRef>
          </c:cat>
          <c:val>
            <c:numRef>
              <c:f>Diagram!$B$410:$F$410</c:f>
              <c:numCache>
                <c:formatCode>#,##0</c:formatCode>
                <c:ptCount val="5"/>
                <c:pt idx="0">
                  <c:v>4353.7894819999965</c:v>
                </c:pt>
                <c:pt idx="1">
                  <c:v>12013.442200000005</c:v>
                </c:pt>
                <c:pt idx="2">
                  <c:v>5052.2023599999975</c:v>
                </c:pt>
                <c:pt idx="3">
                  <c:v>4413.8186749999986</c:v>
                </c:pt>
                <c:pt idx="4">
                  <c:v>1993.3618200000001</c:v>
                </c:pt>
              </c:numCache>
            </c:numRef>
          </c:val>
          <c:extLst>
            <c:ext xmlns:c16="http://schemas.microsoft.com/office/drawing/2014/chart" uri="{C3380CC4-5D6E-409C-BE32-E72D297353CC}">
              <c16:uniqueId val="{00000002-DC6A-4DF6-B233-6C4019EC7186}"/>
            </c:ext>
          </c:extLst>
        </c:ser>
        <c:dLbls>
          <c:showLegendKey val="0"/>
          <c:showVal val="0"/>
          <c:showCatName val="0"/>
          <c:showSerName val="0"/>
          <c:showPercent val="0"/>
          <c:showBubbleSize val="0"/>
        </c:dLbls>
        <c:gapWidth val="150"/>
        <c:overlap val="100"/>
        <c:axId val="-197847952"/>
        <c:axId val="-197846320"/>
      </c:barChart>
      <c:lineChart>
        <c:grouping val="standard"/>
        <c:varyColors val="0"/>
        <c:ser>
          <c:idx val="0"/>
          <c:order val="0"/>
          <c:tx>
            <c:strRef>
              <c:f>Diagram!$A$406</c:f>
              <c:strCache>
                <c:ptCount val="1"/>
                <c:pt idx="0">
                  <c:v>Price_Commercial</c:v>
                </c:pt>
              </c:strCache>
            </c:strRef>
          </c:tx>
          <c:spPr>
            <a:ln w="7620" cap="rnd">
              <a:solidFill>
                <a:srgbClr val="ED7D31">
                  <a:lumMod val="75000"/>
                </a:srgbClr>
              </a:solidFill>
              <a:round/>
            </a:ln>
            <a:effectLst/>
          </c:spPr>
          <c:marker>
            <c:symbol val="circle"/>
            <c:size val="4"/>
            <c:spPr>
              <a:solidFill>
                <a:srgbClr val="ED7D31">
                  <a:lumMod val="75000"/>
                </a:srgbClr>
              </a:solidFill>
              <a:ln w="31750">
                <a:noFill/>
              </a:ln>
              <a:effectLst/>
            </c:spPr>
          </c:marker>
          <c:cat>
            <c:strRef>
              <c:f>Diagram!$B$404:$F$404</c:f>
              <c:strCache>
                <c:ptCount val="5"/>
                <c:pt idx="0">
                  <c:v>2001-2003</c:v>
                </c:pt>
                <c:pt idx="1">
                  <c:v>2004-2006</c:v>
                </c:pt>
                <c:pt idx="2">
                  <c:v>2007-2009</c:v>
                </c:pt>
                <c:pt idx="3">
                  <c:v>2010-2012</c:v>
                </c:pt>
                <c:pt idx="4">
                  <c:v>2013-2015</c:v>
                </c:pt>
              </c:strCache>
            </c:strRef>
          </c:cat>
          <c:val>
            <c:numRef>
              <c:f>Diagram!$B$406:$F$406</c:f>
              <c:numCache>
                <c:formatCode>#,##0</c:formatCode>
                <c:ptCount val="5"/>
                <c:pt idx="0">
                  <c:v>707.54016748436845</c:v>
                </c:pt>
                <c:pt idx="1">
                  <c:v>871.05067961088855</c:v>
                </c:pt>
                <c:pt idx="2">
                  <c:v>8397.8702857083463</c:v>
                </c:pt>
                <c:pt idx="3">
                  <c:v>11132.718626893115</c:v>
                </c:pt>
                <c:pt idx="4">
                  <c:v>26856.258365216061</c:v>
                </c:pt>
              </c:numCache>
            </c:numRef>
          </c:val>
          <c:smooth val="0"/>
          <c:extLst>
            <c:ext xmlns:c16="http://schemas.microsoft.com/office/drawing/2014/chart" uri="{C3380CC4-5D6E-409C-BE32-E72D297353CC}">
              <c16:uniqueId val="{00000003-DC6A-4DF6-B233-6C4019EC7186}"/>
            </c:ext>
          </c:extLst>
        </c:ser>
        <c:ser>
          <c:idx val="1"/>
          <c:order val="1"/>
          <c:tx>
            <c:strRef>
              <c:f>Diagram!$A$405</c:f>
              <c:strCache>
                <c:ptCount val="1"/>
                <c:pt idx="0">
                  <c:v>Price_Residential</c:v>
                </c:pt>
              </c:strCache>
            </c:strRef>
          </c:tx>
          <c:spPr>
            <a:ln w="7620" cap="rnd">
              <a:solidFill>
                <a:srgbClr val="FFC000">
                  <a:lumMod val="75000"/>
                </a:srgbClr>
              </a:solidFill>
              <a:round/>
            </a:ln>
            <a:effectLst/>
          </c:spPr>
          <c:marker>
            <c:symbol val="plus"/>
            <c:size val="2"/>
            <c:spPr>
              <a:solidFill>
                <a:srgbClr val="FFC000">
                  <a:lumMod val="75000"/>
                </a:srgbClr>
              </a:solidFill>
              <a:ln w="31750">
                <a:noFill/>
              </a:ln>
              <a:effectLst/>
            </c:spPr>
          </c:marker>
          <c:cat>
            <c:strRef>
              <c:f>Diagram!$B$404:$F$404</c:f>
              <c:strCache>
                <c:ptCount val="5"/>
                <c:pt idx="0">
                  <c:v>2001-2003</c:v>
                </c:pt>
                <c:pt idx="1">
                  <c:v>2004-2006</c:v>
                </c:pt>
                <c:pt idx="2">
                  <c:v>2007-2009</c:v>
                </c:pt>
                <c:pt idx="3">
                  <c:v>2010-2012</c:v>
                </c:pt>
                <c:pt idx="4">
                  <c:v>2013-2015</c:v>
                </c:pt>
              </c:strCache>
            </c:strRef>
          </c:cat>
          <c:val>
            <c:numRef>
              <c:f>Diagram!$B$405:$F$405</c:f>
              <c:numCache>
                <c:formatCode>#,##0</c:formatCode>
                <c:ptCount val="5"/>
                <c:pt idx="0">
                  <c:v>394.9524311979892</c:v>
                </c:pt>
                <c:pt idx="1">
                  <c:v>367.0973967733612</c:v>
                </c:pt>
                <c:pt idx="2">
                  <c:v>3289.6085640051724</c:v>
                </c:pt>
                <c:pt idx="3">
                  <c:v>6755.6274118600404</c:v>
                </c:pt>
                <c:pt idx="4">
                  <c:v>12597.247642971042</c:v>
                </c:pt>
              </c:numCache>
            </c:numRef>
          </c:val>
          <c:smooth val="0"/>
          <c:extLst>
            <c:ext xmlns:c16="http://schemas.microsoft.com/office/drawing/2014/chart" uri="{C3380CC4-5D6E-409C-BE32-E72D297353CC}">
              <c16:uniqueId val="{00000004-DC6A-4DF6-B233-6C4019EC7186}"/>
            </c:ext>
          </c:extLst>
        </c:ser>
        <c:ser>
          <c:idx val="2"/>
          <c:order val="2"/>
          <c:tx>
            <c:strRef>
              <c:f>Diagram!$A$407</c:f>
              <c:strCache>
                <c:ptCount val="1"/>
                <c:pt idx="0">
                  <c:v>Price_Industrial</c:v>
                </c:pt>
              </c:strCache>
            </c:strRef>
          </c:tx>
          <c:spPr>
            <a:ln w="7620" cap="rnd">
              <a:solidFill>
                <a:srgbClr val="5B9BD5">
                  <a:lumMod val="75000"/>
                </a:srgbClr>
              </a:solidFill>
              <a:round/>
            </a:ln>
            <a:effectLst/>
          </c:spPr>
          <c:marker>
            <c:symbol val="triangle"/>
            <c:size val="5"/>
            <c:spPr>
              <a:solidFill>
                <a:srgbClr val="2E75B6"/>
              </a:solidFill>
              <a:ln w="31750">
                <a:noFill/>
              </a:ln>
              <a:effectLst/>
            </c:spPr>
          </c:marker>
          <c:cat>
            <c:strRef>
              <c:f>Diagram!$B$404:$F$404</c:f>
              <c:strCache>
                <c:ptCount val="5"/>
                <c:pt idx="0">
                  <c:v>2001-2003</c:v>
                </c:pt>
                <c:pt idx="1">
                  <c:v>2004-2006</c:v>
                </c:pt>
                <c:pt idx="2">
                  <c:v>2007-2009</c:v>
                </c:pt>
                <c:pt idx="3">
                  <c:v>2010-2012</c:v>
                </c:pt>
                <c:pt idx="4">
                  <c:v>2013-2015</c:v>
                </c:pt>
              </c:strCache>
            </c:strRef>
          </c:cat>
          <c:val>
            <c:numRef>
              <c:f>Diagram!$B$407:$F$407</c:f>
              <c:numCache>
                <c:formatCode>#,##0</c:formatCode>
                <c:ptCount val="5"/>
                <c:pt idx="0">
                  <c:v>77.701639757701585</c:v>
                </c:pt>
                <c:pt idx="1">
                  <c:v>91.156327751837523</c:v>
                </c:pt>
                <c:pt idx="2">
                  <c:v>441.01857733728212</c:v>
                </c:pt>
                <c:pt idx="3">
                  <c:v>588.70857809453514</c:v>
                </c:pt>
                <c:pt idx="4">
                  <c:v>894.13928323416201</c:v>
                </c:pt>
              </c:numCache>
            </c:numRef>
          </c:val>
          <c:smooth val="0"/>
          <c:extLst>
            <c:ext xmlns:c16="http://schemas.microsoft.com/office/drawing/2014/chart" uri="{C3380CC4-5D6E-409C-BE32-E72D297353CC}">
              <c16:uniqueId val="{00000005-DC6A-4DF6-B233-6C4019EC7186}"/>
            </c:ext>
          </c:extLst>
        </c:ser>
        <c:dLbls>
          <c:showLegendKey val="0"/>
          <c:showVal val="0"/>
          <c:showCatName val="0"/>
          <c:showSerName val="0"/>
          <c:showPercent val="0"/>
          <c:showBubbleSize val="0"/>
        </c:dLbls>
        <c:marker val="1"/>
        <c:smooth val="0"/>
        <c:axId val="-2996064"/>
        <c:axId val="-2999872"/>
      </c:lineChart>
      <c:catAx>
        <c:axId val="-19784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97846320"/>
        <c:crosses val="autoZero"/>
        <c:auto val="1"/>
        <c:lblAlgn val="ctr"/>
        <c:lblOffset val="100"/>
        <c:noMultiLvlLbl val="0"/>
      </c:catAx>
      <c:valAx>
        <c:axId val="-197846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r>
                  <a:rPr lang="en-US"/>
                  <a:t>Total Area of Transaction by Land Use (ha)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97847952"/>
        <c:crosses val="autoZero"/>
        <c:crossBetween val="between"/>
      </c:valAx>
      <c:valAx>
        <c:axId val="-2999872"/>
        <c:scaling>
          <c:orientation val="minMax"/>
          <c:max val="35000"/>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r>
                  <a:rPr lang="en-US"/>
                  <a:t>Average Land Price (CNY/㎡)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2996064"/>
        <c:crosses val="max"/>
        <c:crossBetween val="between"/>
      </c:valAx>
      <c:catAx>
        <c:axId val="-2996064"/>
        <c:scaling>
          <c:orientation val="minMax"/>
        </c:scaling>
        <c:delete val="1"/>
        <c:axPos val="b"/>
        <c:numFmt formatCode="General" sourceLinked="1"/>
        <c:majorTickMark val="out"/>
        <c:minorTickMark val="none"/>
        <c:tickLblPos val="nextTo"/>
        <c:crossAx val="-2999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latin typeface="+mj-lt"/>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Diagram!$G$340</c:f>
              <c:strCache>
                <c:ptCount val="1"/>
                <c:pt idx="0">
                  <c:v>Area_01-03</c:v>
                </c:pt>
              </c:strCache>
            </c:strRef>
          </c:tx>
          <c:spPr>
            <a:solidFill>
              <a:srgbClr val="E7E6E6"/>
            </a:solidFill>
            <a:ln>
              <a:noFill/>
            </a:ln>
            <a:effectLst/>
          </c:spPr>
          <c:invertIfNegative val="0"/>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Diagram!$G$341:$G$346</c:f>
              <c:numCache>
                <c:formatCode>#,##0</c:formatCode>
                <c:ptCount val="6"/>
                <c:pt idx="0">
                  <c:v>3.2188539999999999</c:v>
                </c:pt>
                <c:pt idx="1">
                  <c:v>30.970268000000001</c:v>
                </c:pt>
                <c:pt idx="2">
                  <c:v>133.96660800000001</c:v>
                </c:pt>
                <c:pt idx="3">
                  <c:v>1338.61673</c:v>
                </c:pt>
                <c:pt idx="4">
                  <c:v>1852.290972</c:v>
                </c:pt>
                <c:pt idx="5">
                  <c:v>994.72605000000044</c:v>
                </c:pt>
              </c:numCache>
            </c:numRef>
          </c:val>
          <c:extLst>
            <c:ext xmlns:c16="http://schemas.microsoft.com/office/drawing/2014/chart" uri="{C3380CC4-5D6E-409C-BE32-E72D297353CC}">
              <c16:uniqueId val="{00000000-F7D9-49D0-922C-4C2A2C49FBBE}"/>
            </c:ext>
          </c:extLst>
        </c:ser>
        <c:ser>
          <c:idx val="6"/>
          <c:order val="6"/>
          <c:tx>
            <c:strRef>
              <c:f>Diagram!$H$340</c:f>
              <c:strCache>
                <c:ptCount val="1"/>
                <c:pt idx="0">
                  <c:v>Area_04-06</c:v>
                </c:pt>
              </c:strCache>
            </c:strRef>
          </c:tx>
          <c:spPr>
            <a:solidFill>
              <a:srgbClr val="E7E6E6">
                <a:lumMod val="90000"/>
              </a:srgbClr>
            </a:solidFill>
            <a:ln>
              <a:noFill/>
            </a:ln>
            <a:effectLst/>
          </c:spPr>
          <c:invertIfNegative val="0"/>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Diagram!$H$341:$H$346</c:f>
              <c:numCache>
                <c:formatCode>#,##0</c:formatCode>
                <c:ptCount val="6"/>
                <c:pt idx="0">
                  <c:v>10.3514</c:v>
                </c:pt>
                <c:pt idx="1">
                  <c:v>33.627500000000012</c:v>
                </c:pt>
                <c:pt idx="2">
                  <c:v>347.87999999999982</c:v>
                </c:pt>
                <c:pt idx="3">
                  <c:v>2970.777000000006</c:v>
                </c:pt>
                <c:pt idx="4">
                  <c:v>4384.8550000000014</c:v>
                </c:pt>
                <c:pt idx="5">
                  <c:v>4265.951299999997</c:v>
                </c:pt>
              </c:numCache>
            </c:numRef>
          </c:val>
          <c:extLst>
            <c:ext xmlns:c16="http://schemas.microsoft.com/office/drawing/2014/chart" uri="{C3380CC4-5D6E-409C-BE32-E72D297353CC}">
              <c16:uniqueId val="{00000001-F7D9-49D0-922C-4C2A2C49FBBE}"/>
            </c:ext>
          </c:extLst>
        </c:ser>
        <c:ser>
          <c:idx val="7"/>
          <c:order val="7"/>
          <c:tx>
            <c:strRef>
              <c:f>Diagram!$I$340</c:f>
              <c:strCache>
                <c:ptCount val="1"/>
                <c:pt idx="0">
                  <c:v>Area_07-09</c:v>
                </c:pt>
              </c:strCache>
            </c:strRef>
          </c:tx>
          <c:spPr>
            <a:solidFill>
              <a:srgbClr val="E7E6E6">
                <a:lumMod val="75000"/>
              </a:srgbClr>
            </a:solidFill>
            <a:ln>
              <a:noFill/>
            </a:ln>
            <a:effectLst/>
          </c:spPr>
          <c:invertIfNegative val="0"/>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Diagram!$I$341:$I$346</c:f>
              <c:numCache>
                <c:formatCode>#,##0</c:formatCode>
                <c:ptCount val="6"/>
                <c:pt idx="0">
                  <c:v>3.1440000000000001</c:v>
                </c:pt>
                <c:pt idx="1">
                  <c:v>0.51290000000000002</c:v>
                </c:pt>
                <c:pt idx="2">
                  <c:v>162.24449999999999</c:v>
                </c:pt>
                <c:pt idx="3">
                  <c:v>921.68668000000002</c:v>
                </c:pt>
                <c:pt idx="4">
                  <c:v>1555.8619100000001</c:v>
                </c:pt>
                <c:pt idx="5">
                  <c:v>2408.7523700000011</c:v>
                </c:pt>
              </c:numCache>
            </c:numRef>
          </c:val>
          <c:extLst>
            <c:ext xmlns:c16="http://schemas.microsoft.com/office/drawing/2014/chart" uri="{C3380CC4-5D6E-409C-BE32-E72D297353CC}">
              <c16:uniqueId val="{00000002-F7D9-49D0-922C-4C2A2C49FBBE}"/>
            </c:ext>
          </c:extLst>
        </c:ser>
        <c:ser>
          <c:idx val="8"/>
          <c:order val="8"/>
          <c:tx>
            <c:strRef>
              <c:f>Diagram!$J$340</c:f>
              <c:strCache>
                <c:ptCount val="1"/>
                <c:pt idx="0">
                  <c:v>Area_10-12</c:v>
                </c:pt>
              </c:strCache>
            </c:strRef>
          </c:tx>
          <c:spPr>
            <a:solidFill>
              <a:srgbClr val="E7E6E6">
                <a:lumMod val="50000"/>
              </a:srgbClr>
            </a:solidFill>
            <a:ln>
              <a:noFill/>
            </a:ln>
            <a:effectLst/>
          </c:spPr>
          <c:invertIfNegative val="0"/>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Diagram!$J$341:$J$346</c:f>
              <c:numCache>
                <c:formatCode>#,##0</c:formatCode>
                <c:ptCount val="6"/>
                <c:pt idx="0">
                  <c:v>0.30458000000000002</c:v>
                </c:pt>
                <c:pt idx="1">
                  <c:v>10.09646</c:v>
                </c:pt>
                <c:pt idx="2">
                  <c:v>42.244129999999998</c:v>
                </c:pt>
                <c:pt idx="3">
                  <c:v>612.58060999999952</c:v>
                </c:pt>
                <c:pt idx="4">
                  <c:v>1305.440064999998</c:v>
                </c:pt>
                <c:pt idx="5">
                  <c:v>2443.1528300000041</c:v>
                </c:pt>
              </c:numCache>
            </c:numRef>
          </c:val>
          <c:extLst>
            <c:ext xmlns:c16="http://schemas.microsoft.com/office/drawing/2014/chart" uri="{C3380CC4-5D6E-409C-BE32-E72D297353CC}">
              <c16:uniqueId val="{00000003-F7D9-49D0-922C-4C2A2C49FBBE}"/>
            </c:ext>
          </c:extLst>
        </c:ser>
        <c:ser>
          <c:idx val="9"/>
          <c:order val="9"/>
          <c:tx>
            <c:strRef>
              <c:f>Diagram!$K$340</c:f>
              <c:strCache>
                <c:ptCount val="1"/>
                <c:pt idx="0">
                  <c:v>Area_13-15</c:v>
                </c:pt>
              </c:strCache>
            </c:strRef>
          </c:tx>
          <c:spPr>
            <a:solidFill>
              <a:srgbClr val="E7E6E6">
                <a:lumMod val="25000"/>
              </a:srgbClr>
            </a:solidFill>
            <a:ln>
              <a:noFill/>
            </a:ln>
            <a:effectLst/>
          </c:spPr>
          <c:invertIfNegative val="0"/>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Diagram!$K$341:$K$346</c:f>
              <c:numCache>
                <c:formatCode>#,##0</c:formatCode>
                <c:ptCount val="6"/>
                <c:pt idx="1">
                  <c:v>4.3985299999999983</c:v>
                </c:pt>
                <c:pt idx="2">
                  <c:v>21.11965</c:v>
                </c:pt>
                <c:pt idx="3">
                  <c:v>239.0818800000001</c:v>
                </c:pt>
                <c:pt idx="4">
                  <c:v>567.36788999999942</c:v>
                </c:pt>
                <c:pt idx="5">
                  <c:v>1161.393869999999</c:v>
                </c:pt>
              </c:numCache>
            </c:numRef>
          </c:val>
          <c:extLst>
            <c:ext xmlns:c16="http://schemas.microsoft.com/office/drawing/2014/chart" uri="{C3380CC4-5D6E-409C-BE32-E72D297353CC}">
              <c16:uniqueId val="{00000004-F7D9-49D0-922C-4C2A2C49FBBE}"/>
            </c:ext>
          </c:extLst>
        </c:ser>
        <c:dLbls>
          <c:showLegendKey val="0"/>
          <c:showVal val="0"/>
          <c:showCatName val="0"/>
          <c:showSerName val="0"/>
          <c:showPercent val="0"/>
          <c:showBubbleSize val="0"/>
        </c:dLbls>
        <c:gapWidth val="269"/>
        <c:axId val="-5614976"/>
        <c:axId val="-5615520"/>
      </c:barChart>
      <c:lineChart>
        <c:grouping val="standard"/>
        <c:varyColors val="0"/>
        <c:ser>
          <c:idx val="0"/>
          <c:order val="0"/>
          <c:tx>
            <c:strRef>
              <c:f>Diagram!$B$340</c:f>
              <c:strCache>
                <c:ptCount val="1"/>
                <c:pt idx="0">
                  <c:v>Price_01-03</c:v>
                </c:pt>
              </c:strCache>
            </c:strRef>
          </c:tx>
          <c:spPr>
            <a:ln w="7620" cap="rnd">
              <a:solidFill>
                <a:srgbClr val="5B9BD5">
                  <a:lumMod val="20000"/>
                  <a:lumOff val="80000"/>
                </a:srgbClr>
              </a:solidFill>
              <a:round/>
            </a:ln>
            <a:effectLst/>
          </c:spPr>
          <c:marker>
            <c:symbol val="dash"/>
            <c:size val="4"/>
            <c:spPr>
              <a:solidFill>
                <a:schemeClr val="bg1"/>
              </a:solidFill>
              <a:ln w="12700">
                <a:solidFill>
                  <a:srgbClr val="5B9BD5">
                    <a:lumMod val="20000"/>
                    <a:lumOff val="80000"/>
                  </a:srgbClr>
                </a:solidFill>
              </a:ln>
              <a:effectLst/>
            </c:spPr>
          </c:marker>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Diagram!$B$341:$B$346</c:f>
              <c:numCache>
                <c:formatCode>#,##0</c:formatCode>
                <c:ptCount val="6"/>
                <c:pt idx="0">
                  <c:v>719.279740251156</c:v>
                </c:pt>
                <c:pt idx="1">
                  <c:v>361.35046168173602</c:v>
                </c:pt>
                <c:pt idx="2">
                  <c:v>250.50654432355</c:v>
                </c:pt>
                <c:pt idx="3">
                  <c:v>94.292627827450104</c:v>
                </c:pt>
                <c:pt idx="4">
                  <c:v>56.677824056934512</c:v>
                </c:pt>
                <c:pt idx="5">
                  <c:v>60.343430071445923</c:v>
                </c:pt>
              </c:numCache>
            </c:numRef>
          </c:val>
          <c:smooth val="0"/>
          <c:extLst>
            <c:ext xmlns:c16="http://schemas.microsoft.com/office/drawing/2014/chart" uri="{C3380CC4-5D6E-409C-BE32-E72D297353CC}">
              <c16:uniqueId val="{00000005-F7D9-49D0-922C-4C2A2C49FBBE}"/>
            </c:ext>
          </c:extLst>
        </c:ser>
        <c:ser>
          <c:idx val="1"/>
          <c:order val="1"/>
          <c:tx>
            <c:strRef>
              <c:f>Diagram!$C$340</c:f>
              <c:strCache>
                <c:ptCount val="1"/>
                <c:pt idx="0">
                  <c:v>Price_04-06</c:v>
                </c:pt>
              </c:strCache>
            </c:strRef>
          </c:tx>
          <c:spPr>
            <a:ln w="7620" cap="rnd">
              <a:solidFill>
                <a:srgbClr val="5B9BD5">
                  <a:lumMod val="40000"/>
                  <a:lumOff val="60000"/>
                </a:srgbClr>
              </a:solidFill>
              <a:round/>
            </a:ln>
            <a:effectLst/>
          </c:spPr>
          <c:marker>
            <c:symbol val="triangle"/>
            <c:size val="4"/>
            <c:spPr>
              <a:solidFill>
                <a:schemeClr val="bg1"/>
              </a:solidFill>
              <a:ln w="12700">
                <a:solidFill>
                  <a:srgbClr val="5B9BD5">
                    <a:lumMod val="40000"/>
                    <a:lumOff val="60000"/>
                  </a:srgbClr>
                </a:solidFill>
              </a:ln>
              <a:effectLst/>
            </c:spPr>
          </c:marker>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Diagram!$C$341:$C$346</c:f>
              <c:numCache>
                <c:formatCode>#,##0</c:formatCode>
                <c:ptCount val="6"/>
                <c:pt idx="0">
                  <c:v>1598.300473869288</c:v>
                </c:pt>
                <c:pt idx="1">
                  <c:v>413.30250579426661</c:v>
                </c:pt>
                <c:pt idx="2">
                  <c:v>236.14012024040699</c:v>
                </c:pt>
                <c:pt idx="3">
                  <c:v>122.806159548914</c:v>
                </c:pt>
                <c:pt idx="4">
                  <c:v>68.375248832157752</c:v>
                </c:pt>
                <c:pt idx="5">
                  <c:v>74.512010036012981</c:v>
                </c:pt>
              </c:numCache>
            </c:numRef>
          </c:val>
          <c:smooth val="0"/>
          <c:extLst>
            <c:ext xmlns:c16="http://schemas.microsoft.com/office/drawing/2014/chart" uri="{C3380CC4-5D6E-409C-BE32-E72D297353CC}">
              <c16:uniqueId val="{00000006-F7D9-49D0-922C-4C2A2C49FBBE}"/>
            </c:ext>
          </c:extLst>
        </c:ser>
        <c:ser>
          <c:idx val="2"/>
          <c:order val="2"/>
          <c:tx>
            <c:strRef>
              <c:f>Diagram!$D$340</c:f>
              <c:strCache>
                <c:ptCount val="1"/>
                <c:pt idx="0">
                  <c:v>Price_07-09</c:v>
                </c:pt>
              </c:strCache>
            </c:strRef>
          </c:tx>
          <c:spPr>
            <a:ln w="7620" cap="rnd">
              <a:solidFill>
                <a:srgbClr val="5B9BD5">
                  <a:lumMod val="60000"/>
                  <a:lumOff val="40000"/>
                </a:srgbClr>
              </a:solidFill>
              <a:round/>
            </a:ln>
            <a:effectLst/>
          </c:spPr>
          <c:marker>
            <c:symbol val="diamond"/>
            <c:size val="4"/>
            <c:spPr>
              <a:solidFill>
                <a:schemeClr val="bg1"/>
              </a:solidFill>
              <a:ln w="12700">
                <a:solidFill>
                  <a:srgbClr val="5B9BD5">
                    <a:lumMod val="60000"/>
                    <a:lumOff val="40000"/>
                  </a:srgbClr>
                </a:solidFill>
              </a:ln>
              <a:effectLst/>
            </c:spPr>
          </c:marker>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Diagram!$D$341:$D$346</c:f>
              <c:numCache>
                <c:formatCode>#,##0</c:formatCode>
                <c:ptCount val="6"/>
                <c:pt idx="0">
                  <c:v>5467.9287527859706</c:v>
                </c:pt>
                <c:pt idx="1">
                  <c:v>648.99476335849818</c:v>
                </c:pt>
                <c:pt idx="2">
                  <c:v>1803.134082568926</c:v>
                </c:pt>
                <c:pt idx="3">
                  <c:v>609.34651074313558</c:v>
                </c:pt>
                <c:pt idx="4">
                  <c:v>356.79010003030533</c:v>
                </c:pt>
                <c:pt idx="5">
                  <c:v>332.66175185801671</c:v>
                </c:pt>
              </c:numCache>
            </c:numRef>
          </c:val>
          <c:smooth val="0"/>
          <c:extLst>
            <c:ext xmlns:c16="http://schemas.microsoft.com/office/drawing/2014/chart" uri="{C3380CC4-5D6E-409C-BE32-E72D297353CC}">
              <c16:uniqueId val="{00000007-F7D9-49D0-922C-4C2A2C49FBBE}"/>
            </c:ext>
          </c:extLst>
        </c:ser>
        <c:ser>
          <c:idx val="3"/>
          <c:order val="3"/>
          <c:tx>
            <c:strRef>
              <c:f>Diagram!$E$340</c:f>
              <c:strCache>
                <c:ptCount val="1"/>
                <c:pt idx="0">
                  <c:v>Price_10-12</c:v>
                </c:pt>
              </c:strCache>
            </c:strRef>
          </c:tx>
          <c:spPr>
            <a:ln w="7620" cap="rnd">
              <a:solidFill>
                <a:srgbClr val="5B9BD5">
                  <a:lumMod val="75000"/>
                </a:srgbClr>
              </a:solidFill>
              <a:round/>
            </a:ln>
            <a:effectLst/>
          </c:spPr>
          <c:marker>
            <c:symbol val="square"/>
            <c:size val="4"/>
            <c:spPr>
              <a:solidFill>
                <a:schemeClr val="bg1"/>
              </a:solidFill>
              <a:ln w="12700">
                <a:solidFill>
                  <a:srgbClr val="5B9BD5">
                    <a:lumMod val="75000"/>
                  </a:srgbClr>
                </a:solidFill>
              </a:ln>
              <a:effectLst/>
            </c:spPr>
          </c:marker>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Diagram!$E$341:$E$346</c:f>
              <c:numCache>
                <c:formatCode>#,##0</c:formatCode>
                <c:ptCount val="6"/>
                <c:pt idx="0">
                  <c:v>4482.5328733680944</c:v>
                </c:pt>
                <c:pt idx="1">
                  <c:v>3122.0875942327302</c:v>
                </c:pt>
                <c:pt idx="2">
                  <c:v>1742.346115931432</c:v>
                </c:pt>
                <c:pt idx="3">
                  <c:v>992.64921365723603</c:v>
                </c:pt>
                <c:pt idx="4">
                  <c:v>596.13013424119345</c:v>
                </c:pt>
                <c:pt idx="5">
                  <c:v>452.55943972823991</c:v>
                </c:pt>
              </c:numCache>
            </c:numRef>
          </c:val>
          <c:smooth val="0"/>
          <c:extLst>
            <c:ext xmlns:c16="http://schemas.microsoft.com/office/drawing/2014/chart" uri="{C3380CC4-5D6E-409C-BE32-E72D297353CC}">
              <c16:uniqueId val="{00000008-F7D9-49D0-922C-4C2A2C49FBBE}"/>
            </c:ext>
          </c:extLst>
        </c:ser>
        <c:ser>
          <c:idx val="4"/>
          <c:order val="4"/>
          <c:tx>
            <c:strRef>
              <c:f>Diagram!$F$340</c:f>
              <c:strCache>
                <c:ptCount val="1"/>
                <c:pt idx="0">
                  <c:v>Price_13-15</c:v>
                </c:pt>
              </c:strCache>
            </c:strRef>
          </c:tx>
          <c:spPr>
            <a:ln w="7620" cap="rnd">
              <a:solidFill>
                <a:srgbClr val="5B9BD5">
                  <a:lumMod val="50000"/>
                </a:srgbClr>
              </a:solidFill>
              <a:round/>
            </a:ln>
            <a:effectLst/>
          </c:spPr>
          <c:marker>
            <c:symbol val="circle"/>
            <c:size val="4"/>
            <c:spPr>
              <a:solidFill>
                <a:schemeClr val="bg1"/>
              </a:solidFill>
              <a:ln w="12700">
                <a:solidFill>
                  <a:srgbClr val="5B9BD5">
                    <a:lumMod val="50000"/>
                  </a:srgbClr>
                </a:solidFill>
              </a:ln>
              <a:effectLst/>
            </c:spPr>
          </c:marker>
          <c:cat>
            <c:strRef>
              <c:f>Diagram!$A$341:$A$346</c:f>
              <c:strCache>
                <c:ptCount val="6"/>
                <c:pt idx="0">
                  <c:v>Inner Ring</c:v>
                </c:pt>
                <c:pt idx="1">
                  <c:v>Middle Ring</c:v>
                </c:pt>
                <c:pt idx="2">
                  <c:v>Outer Ring</c:v>
                </c:pt>
                <c:pt idx="3">
                  <c:v>Expanded Outer Ring</c:v>
                </c:pt>
                <c:pt idx="4">
                  <c:v>Suburb Ring</c:v>
                </c:pt>
                <c:pt idx="5">
                  <c:v>Hinterland</c:v>
                </c:pt>
              </c:strCache>
            </c:strRef>
          </c:cat>
          <c:val>
            <c:numRef>
              <c:f>Diagram!$F$341:$F$346</c:f>
              <c:numCache>
                <c:formatCode>#,##0</c:formatCode>
                <c:ptCount val="6"/>
                <c:pt idx="1">
                  <c:v>10837.77020890347</c:v>
                </c:pt>
                <c:pt idx="2">
                  <c:v>4074.2804937772212</c:v>
                </c:pt>
                <c:pt idx="3">
                  <c:v>1655.239310387333</c:v>
                </c:pt>
                <c:pt idx="4">
                  <c:v>836.71581517608183</c:v>
                </c:pt>
                <c:pt idx="5">
                  <c:v>670.02425350358078</c:v>
                </c:pt>
              </c:numCache>
            </c:numRef>
          </c:val>
          <c:smooth val="0"/>
          <c:extLst>
            <c:ext xmlns:c16="http://schemas.microsoft.com/office/drawing/2014/chart" uri="{C3380CC4-5D6E-409C-BE32-E72D297353CC}">
              <c16:uniqueId val="{00000009-F7D9-49D0-922C-4C2A2C49FBBE}"/>
            </c:ext>
          </c:extLst>
        </c:ser>
        <c:dLbls>
          <c:showLegendKey val="0"/>
          <c:showVal val="0"/>
          <c:showCatName val="0"/>
          <c:showSerName val="0"/>
          <c:showPercent val="0"/>
          <c:showBubbleSize val="0"/>
        </c:dLbls>
        <c:marker val="1"/>
        <c:smooth val="0"/>
        <c:axId val="-1992452688"/>
        <c:axId val="-1992452144"/>
      </c:lineChart>
      <c:catAx>
        <c:axId val="-1992452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n-ea"/>
                <a:cs typeface="Times New Roman" panose="02020603050405020304" pitchFamily="18" charset="0"/>
              </a:defRPr>
            </a:pPr>
            <a:endParaRPr lang="en-US"/>
          </a:p>
        </c:txPr>
        <c:crossAx val="-1992452144"/>
        <c:crosses val="autoZero"/>
        <c:auto val="1"/>
        <c:lblAlgn val="ctr"/>
        <c:lblOffset val="100"/>
        <c:noMultiLvlLbl val="0"/>
      </c:catAx>
      <c:valAx>
        <c:axId val="-1992452144"/>
        <c:scaling>
          <c:orientation val="minMax"/>
          <c:max val="12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a:t>Average Land Price (CNY/㎡)</a:t>
                </a:r>
              </a:p>
            </c:rich>
          </c:tx>
          <c:overlay val="0"/>
          <c:spPr>
            <a:noFill/>
            <a:ln>
              <a:noFill/>
            </a:ln>
            <a:effectLst/>
          </c:spPr>
          <c:txPr>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992452688"/>
        <c:crosses val="autoZero"/>
        <c:crossBetween val="between"/>
      </c:valAx>
      <c:valAx>
        <c:axId val="-5615520"/>
        <c:scaling>
          <c:orientation val="minMax"/>
        </c:scaling>
        <c:delete val="0"/>
        <c:axPos val="r"/>
        <c:title>
          <c:tx>
            <c:rich>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a:t>Total Area of Land Transaction (ha)</a:t>
                </a:r>
              </a:p>
            </c:rich>
          </c:tx>
          <c:overlay val="0"/>
          <c:spPr>
            <a:noFill/>
            <a:ln>
              <a:noFill/>
            </a:ln>
            <a:effectLst/>
          </c:spPr>
          <c:txPr>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5614976"/>
        <c:crosses val="max"/>
        <c:crossBetween val="between"/>
      </c:valAx>
      <c:catAx>
        <c:axId val="-5614976"/>
        <c:scaling>
          <c:orientation val="minMax"/>
        </c:scaling>
        <c:delete val="1"/>
        <c:axPos val="b"/>
        <c:numFmt formatCode="General" sourceLinked="1"/>
        <c:majorTickMark val="out"/>
        <c:minorTickMark val="none"/>
        <c:tickLblPos val="nextTo"/>
        <c:crossAx val="-561552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a:latin typeface="+mj-lt"/>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Diagram!$G$296</c:f>
              <c:strCache>
                <c:ptCount val="1"/>
                <c:pt idx="0">
                  <c:v>Area_01-03</c:v>
                </c:pt>
              </c:strCache>
            </c:strRef>
          </c:tx>
          <c:spPr>
            <a:solidFill>
              <a:srgbClr val="E7E6E6"/>
            </a:solidFill>
            <a:ln>
              <a:noFill/>
            </a:ln>
            <a:effectLst/>
          </c:spPr>
          <c:invertIfNegative val="0"/>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Diagram!$G$297:$G$302</c:f>
              <c:numCache>
                <c:formatCode>#,##0</c:formatCode>
                <c:ptCount val="6"/>
                <c:pt idx="0">
                  <c:v>111.164877</c:v>
                </c:pt>
                <c:pt idx="1">
                  <c:v>242.89348200000001</c:v>
                </c:pt>
                <c:pt idx="2">
                  <c:v>543.29201999999987</c:v>
                </c:pt>
                <c:pt idx="3">
                  <c:v>1429.7792000000011</c:v>
                </c:pt>
                <c:pt idx="4">
                  <c:v>1509.853619999999</c:v>
                </c:pt>
                <c:pt idx="5">
                  <c:v>682.21404000000007</c:v>
                </c:pt>
              </c:numCache>
            </c:numRef>
          </c:val>
          <c:extLst>
            <c:ext xmlns:c16="http://schemas.microsoft.com/office/drawing/2014/chart" uri="{C3380CC4-5D6E-409C-BE32-E72D297353CC}">
              <c16:uniqueId val="{00000000-4291-4CAD-8748-E81B45D6A636}"/>
            </c:ext>
          </c:extLst>
        </c:ser>
        <c:ser>
          <c:idx val="6"/>
          <c:order val="6"/>
          <c:tx>
            <c:strRef>
              <c:f>Diagram!$H$296</c:f>
              <c:strCache>
                <c:ptCount val="1"/>
                <c:pt idx="0">
                  <c:v>Area_04-06</c:v>
                </c:pt>
              </c:strCache>
            </c:strRef>
          </c:tx>
          <c:spPr>
            <a:solidFill>
              <a:srgbClr val="E7E6E6">
                <a:lumMod val="90000"/>
              </a:srgbClr>
            </a:solidFill>
            <a:ln>
              <a:noFill/>
            </a:ln>
            <a:effectLst/>
          </c:spPr>
          <c:invertIfNegative val="0"/>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Diagram!$H$297:$H$302</c:f>
              <c:numCache>
                <c:formatCode>#,##0</c:formatCode>
                <c:ptCount val="6"/>
                <c:pt idx="0">
                  <c:v>16.2728</c:v>
                </c:pt>
                <c:pt idx="1">
                  <c:v>50.2288</c:v>
                </c:pt>
                <c:pt idx="2">
                  <c:v>383.35270000000003</c:v>
                </c:pt>
                <c:pt idx="3">
                  <c:v>2268.6125000000002</c:v>
                </c:pt>
                <c:pt idx="4">
                  <c:v>1989.5266000000011</c:v>
                </c:pt>
                <c:pt idx="5">
                  <c:v>1336.3835999999999</c:v>
                </c:pt>
              </c:numCache>
            </c:numRef>
          </c:val>
          <c:extLst>
            <c:ext xmlns:c16="http://schemas.microsoft.com/office/drawing/2014/chart" uri="{C3380CC4-5D6E-409C-BE32-E72D297353CC}">
              <c16:uniqueId val="{00000001-4291-4CAD-8748-E81B45D6A636}"/>
            </c:ext>
          </c:extLst>
        </c:ser>
        <c:ser>
          <c:idx val="7"/>
          <c:order val="7"/>
          <c:tx>
            <c:strRef>
              <c:f>Diagram!$I$296</c:f>
              <c:strCache>
                <c:ptCount val="1"/>
                <c:pt idx="0">
                  <c:v>Area_07-09</c:v>
                </c:pt>
              </c:strCache>
            </c:strRef>
          </c:tx>
          <c:spPr>
            <a:solidFill>
              <a:srgbClr val="E7E6E6">
                <a:lumMod val="75000"/>
              </a:srgbClr>
            </a:solidFill>
            <a:ln>
              <a:noFill/>
            </a:ln>
            <a:effectLst/>
          </c:spPr>
          <c:invertIfNegative val="0"/>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Diagram!$I$297:$I$302</c:f>
              <c:numCache>
                <c:formatCode>#,##0</c:formatCode>
                <c:ptCount val="6"/>
                <c:pt idx="0">
                  <c:v>8.7919699999999974</c:v>
                </c:pt>
                <c:pt idx="1">
                  <c:v>99.252600000000001</c:v>
                </c:pt>
                <c:pt idx="2">
                  <c:v>401.92340000000002</c:v>
                </c:pt>
                <c:pt idx="3">
                  <c:v>717.53413</c:v>
                </c:pt>
                <c:pt idx="4">
                  <c:v>777.4239799999998</c:v>
                </c:pt>
                <c:pt idx="5">
                  <c:v>826.91888999999981</c:v>
                </c:pt>
              </c:numCache>
            </c:numRef>
          </c:val>
          <c:extLst>
            <c:ext xmlns:c16="http://schemas.microsoft.com/office/drawing/2014/chart" uri="{C3380CC4-5D6E-409C-BE32-E72D297353CC}">
              <c16:uniqueId val="{00000002-4291-4CAD-8748-E81B45D6A636}"/>
            </c:ext>
          </c:extLst>
        </c:ser>
        <c:ser>
          <c:idx val="8"/>
          <c:order val="8"/>
          <c:tx>
            <c:strRef>
              <c:f>Diagram!$J$296</c:f>
              <c:strCache>
                <c:ptCount val="1"/>
                <c:pt idx="0">
                  <c:v>Area_10-12</c:v>
                </c:pt>
              </c:strCache>
            </c:strRef>
          </c:tx>
          <c:spPr>
            <a:solidFill>
              <a:srgbClr val="E7E6E6">
                <a:lumMod val="50000"/>
              </a:srgbClr>
            </a:solidFill>
            <a:ln>
              <a:noFill/>
            </a:ln>
            <a:effectLst/>
          </c:spPr>
          <c:invertIfNegative val="0"/>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Diagram!$J$297:$J$302</c:f>
              <c:numCache>
                <c:formatCode>#,##0</c:formatCode>
                <c:ptCount val="6"/>
                <c:pt idx="0">
                  <c:v>21.8767</c:v>
                </c:pt>
                <c:pt idx="1">
                  <c:v>78.247209999999995</c:v>
                </c:pt>
                <c:pt idx="2">
                  <c:v>240.59912</c:v>
                </c:pt>
                <c:pt idx="3">
                  <c:v>552.01852000000019</c:v>
                </c:pt>
                <c:pt idx="4">
                  <c:v>935.75672999999961</c:v>
                </c:pt>
                <c:pt idx="5">
                  <c:v>1030.4906599999999</c:v>
                </c:pt>
              </c:numCache>
            </c:numRef>
          </c:val>
          <c:extLst>
            <c:ext xmlns:c16="http://schemas.microsoft.com/office/drawing/2014/chart" uri="{C3380CC4-5D6E-409C-BE32-E72D297353CC}">
              <c16:uniqueId val="{00000003-4291-4CAD-8748-E81B45D6A636}"/>
            </c:ext>
          </c:extLst>
        </c:ser>
        <c:ser>
          <c:idx val="9"/>
          <c:order val="9"/>
          <c:tx>
            <c:strRef>
              <c:f>Diagram!$K$296</c:f>
              <c:strCache>
                <c:ptCount val="1"/>
                <c:pt idx="0">
                  <c:v>Area_13-15</c:v>
                </c:pt>
              </c:strCache>
            </c:strRef>
          </c:tx>
          <c:spPr>
            <a:solidFill>
              <a:srgbClr val="E7E6E6">
                <a:lumMod val="25000"/>
              </a:srgbClr>
            </a:solidFill>
            <a:ln>
              <a:noFill/>
            </a:ln>
            <a:effectLst/>
          </c:spPr>
          <c:invertIfNegative val="0"/>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Diagram!$K$297:$K$302</c:f>
              <c:numCache>
                <c:formatCode>#,##0</c:formatCode>
                <c:ptCount val="6"/>
                <c:pt idx="0">
                  <c:v>12.21724</c:v>
                </c:pt>
                <c:pt idx="1">
                  <c:v>54.229440000000011</c:v>
                </c:pt>
                <c:pt idx="2">
                  <c:v>100.48071</c:v>
                </c:pt>
                <c:pt idx="3">
                  <c:v>386.35250000000008</c:v>
                </c:pt>
                <c:pt idx="4">
                  <c:v>731.87639000000036</c:v>
                </c:pt>
                <c:pt idx="5">
                  <c:v>717.19872000000055</c:v>
                </c:pt>
              </c:numCache>
            </c:numRef>
          </c:val>
          <c:extLst>
            <c:ext xmlns:c16="http://schemas.microsoft.com/office/drawing/2014/chart" uri="{C3380CC4-5D6E-409C-BE32-E72D297353CC}">
              <c16:uniqueId val="{00000004-4291-4CAD-8748-E81B45D6A636}"/>
            </c:ext>
          </c:extLst>
        </c:ser>
        <c:dLbls>
          <c:showLegendKey val="0"/>
          <c:showVal val="0"/>
          <c:showCatName val="0"/>
          <c:showSerName val="0"/>
          <c:showPercent val="0"/>
          <c:showBubbleSize val="0"/>
        </c:dLbls>
        <c:gapWidth val="269"/>
        <c:axId val="-1894224064"/>
        <c:axId val="-1894227872"/>
      </c:barChart>
      <c:lineChart>
        <c:grouping val="standard"/>
        <c:varyColors val="0"/>
        <c:ser>
          <c:idx val="0"/>
          <c:order val="0"/>
          <c:tx>
            <c:strRef>
              <c:f>Diagram!$B$296</c:f>
              <c:strCache>
                <c:ptCount val="1"/>
                <c:pt idx="0">
                  <c:v>Price_01-03</c:v>
                </c:pt>
              </c:strCache>
            </c:strRef>
          </c:tx>
          <c:spPr>
            <a:ln w="7620" cap="rnd">
              <a:solidFill>
                <a:srgbClr val="FFC000">
                  <a:lumMod val="20000"/>
                  <a:lumOff val="80000"/>
                </a:srgbClr>
              </a:solidFill>
              <a:round/>
            </a:ln>
            <a:effectLst/>
          </c:spPr>
          <c:marker>
            <c:symbol val="dash"/>
            <c:size val="4"/>
            <c:spPr>
              <a:solidFill>
                <a:schemeClr val="bg1"/>
              </a:solidFill>
              <a:ln w="19050">
                <a:solidFill>
                  <a:srgbClr val="FFC000">
                    <a:lumMod val="20000"/>
                    <a:lumOff val="80000"/>
                  </a:srgbClr>
                </a:solidFill>
              </a:ln>
              <a:effectLst/>
            </c:spPr>
          </c:marker>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Diagram!$B$297:$B$302</c:f>
              <c:numCache>
                <c:formatCode>#,##0</c:formatCode>
                <c:ptCount val="6"/>
                <c:pt idx="0">
                  <c:v>1327.6359584006359</c:v>
                </c:pt>
                <c:pt idx="1">
                  <c:v>822.28490195864401</c:v>
                </c:pt>
                <c:pt idx="2">
                  <c:v>503.64432039015702</c:v>
                </c:pt>
                <c:pt idx="3">
                  <c:v>420.32112247659808</c:v>
                </c:pt>
                <c:pt idx="4">
                  <c:v>274.97406677956008</c:v>
                </c:pt>
                <c:pt idx="5">
                  <c:v>216.63417686319619</c:v>
                </c:pt>
              </c:numCache>
            </c:numRef>
          </c:val>
          <c:smooth val="0"/>
          <c:extLst>
            <c:ext xmlns:c16="http://schemas.microsoft.com/office/drawing/2014/chart" uri="{C3380CC4-5D6E-409C-BE32-E72D297353CC}">
              <c16:uniqueId val="{00000005-4291-4CAD-8748-E81B45D6A636}"/>
            </c:ext>
          </c:extLst>
        </c:ser>
        <c:ser>
          <c:idx val="1"/>
          <c:order val="1"/>
          <c:tx>
            <c:strRef>
              <c:f>Diagram!$C$296</c:f>
              <c:strCache>
                <c:ptCount val="1"/>
                <c:pt idx="0">
                  <c:v>Price_04-06</c:v>
                </c:pt>
              </c:strCache>
            </c:strRef>
          </c:tx>
          <c:spPr>
            <a:ln w="7620" cap="rnd">
              <a:solidFill>
                <a:srgbClr val="FFC000">
                  <a:lumMod val="40000"/>
                  <a:lumOff val="60000"/>
                </a:srgbClr>
              </a:solidFill>
              <a:round/>
            </a:ln>
            <a:effectLst/>
          </c:spPr>
          <c:marker>
            <c:symbol val="triangle"/>
            <c:size val="4"/>
            <c:spPr>
              <a:solidFill>
                <a:schemeClr val="bg1"/>
              </a:solidFill>
              <a:ln w="12700">
                <a:solidFill>
                  <a:srgbClr val="FFC000">
                    <a:lumMod val="40000"/>
                    <a:lumOff val="60000"/>
                  </a:srgbClr>
                </a:solidFill>
              </a:ln>
              <a:effectLst/>
            </c:spPr>
          </c:marker>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Diagram!$C$297:$C$302</c:f>
              <c:numCache>
                <c:formatCode>#,##0</c:formatCode>
                <c:ptCount val="6"/>
                <c:pt idx="0">
                  <c:v>3720.4228321129608</c:v>
                </c:pt>
                <c:pt idx="1">
                  <c:v>3072.4629583970532</c:v>
                </c:pt>
                <c:pt idx="2">
                  <c:v>932.62136042150837</c:v>
                </c:pt>
                <c:pt idx="3">
                  <c:v>285.67161614908622</c:v>
                </c:pt>
                <c:pt idx="4">
                  <c:v>317.50722176876678</c:v>
                </c:pt>
                <c:pt idx="5">
                  <c:v>274.41002600024387</c:v>
                </c:pt>
              </c:numCache>
            </c:numRef>
          </c:val>
          <c:smooth val="0"/>
          <c:extLst>
            <c:ext xmlns:c16="http://schemas.microsoft.com/office/drawing/2014/chart" uri="{C3380CC4-5D6E-409C-BE32-E72D297353CC}">
              <c16:uniqueId val="{00000006-4291-4CAD-8748-E81B45D6A636}"/>
            </c:ext>
          </c:extLst>
        </c:ser>
        <c:ser>
          <c:idx val="2"/>
          <c:order val="2"/>
          <c:tx>
            <c:strRef>
              <c:f>Diagram!$D$296</c:f>
              <c:strCache>
                <c:ptCount val="1"/>
                <c:pt idx="0">
                  <c:v>Price_07-09</c:v>
                </c:pt>
              </c:strCache>
            </c:strRef>
          </c:tx>
          <c:spPr>
            <a:ln w="7620" cap="rnd">
              <a:solidFill>
                <a:srgbClr val="FFC000">
                  <a:lumMod val="60000"/>
                  <a:lumOff val="40000"/>
                </a:srgbClr>
              </a:solidFill>
              <a:round/>
            </a:ln>
            <a:effectLst/>
          </c:spPr>
          <c:marker>
            <c:symbol val="diamond"/>
            <c:size val="4"/>
            <c:spPr>
              <a:solidFill>
                <a:schemeClr val="bg1"/>
              </a:solidFill>
              <a:ln w="12700">
                <a:solidFill>
                  <a:srgbClr val="FFC000">
                    <a:lumMod val="60000"/>
                    <a:lumOff val="40000"/>
                  </a:srgbClr>
                </a:solidFill>
              </a:ln>
              <a:effectLst/>
            </c:spPr>
          </c:marker>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Diagram!$D$297:$D$302</c:f>
              <c:numCache>
                <c:formatCode>#,##0</c:formatCode>
                <c:ptCount val="6"/>
                <c:pt idx="0">
                  <c:v>31948.049300363389</c:v>
                </c:pt>
                <c:pt idx="1">
                  <c:v>19087.870476041251</c:v>
                </c:pt>
                <c:pt idx="2">
                  <c:v>2416.8858016423851</c:v>
                </c:pt>
                <c:pt idx="3">
                  <c:v>2769.6630157034378</c:v>
                </c:pt>
                <c:pt idx="4">
                  <c:v>3016.180329704714</c:v>
                </c:pt>
                <c:pt idx="5">
                  <c:v>2221.103914482841</c:v>
                </c:pt>
              </c:numCache>
            </c:numRef>
          </c:val>
          <c:smooth val="0"/>
          <c:extLst>
            <c:ext xmlns:c16="http://schemas.microsoft.com/office/drawing/2014/chart" uri="{C3380CC4-5D6E-409C-BE32-E72D297353CC}">
              <c16:uniqueId val="{00000007-4291-4CAD-8748-E81B45D6A636}"/>
            </c:ext>
          </c:extLst>
        </c:ser>
        <c:ser>
          <c:idx val="3"/>
          <c:order val="3"/>
          <c:tx>
            <c:strRef>
              <c:f>Diagram!$E$296</c:f>
              <c:strCache>
                <c:ptCount val="1"/>
                <c:pt idx="0">
                  <c:v>Price_10-12</c:v>
                </c:pt>
              </c:strCache>
            </c:strRef>
          </c:tx>
          <c:spPr>
            <a:ln w="7620" cap="rnd">
              <a:solidFill>
                <a:srgbClr val="FFC000">
                  <a:lumMod val="75000"/>
                </a:srgbClr>
              </a:solidFill>
              <a:round/>
            </a:ln>
            <a:effectLst/>
          </c:spPr>
          <c:marker>
            <c:symbol val="square"/>
            <c:size val="4"/>
            <c:spPr>
              <a:solidFill>
                <a:schemeClr val="bg1"/>
              </a:solidFill>
              <a:ln w="12700">
                <a:solidFill>
                  <a:srgbClr val="FFC000">
                    <a:lumMod val="75000"/>
                  </a:srgbClr>
                </a:solidFill>
              </a:ln>
              <a:effectLst/>
            </c:spPr>
          </c:marker>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Diagram!$E$297:$E$302</c:f>
              <c:numCache>
                <c:formatCode>#,##0</c:formatCode>
                <c:ptCount val="6"/>
                <c:pt idx="0">
                  <c:v>26237.50197068946</c:v>
                </c:pt>
                <c:pt idx="1">
                  <c:v>25163.18320832985</c:v>
                </c:pt>
                <c:pt idx="2">
                  <c:v>13373.307636452209</c:v>
                </c:pt>
                <c:pt idx="3">
                  <c:v>7642.3551725499901</c:v>
                </c:pt>
                <c:pt idx="4">
                  <c:v>5629.997461591196</c:v>
                </c:pt>
                <c:pt idx="5">
                  <c:v>3946.3623649766109</c:v>
                </c:pt>
              </c:numCache>
            </c:numRef>
          </c:val>
          <c:smooth val="0"/>
          <c:extLst>
            <c:ext xmlns:c16="http://schemas.microsoft.com/office/drawing/2014/chart" uri="{C3380CC4-5D6E-409C-BE32-E72D297353CC}">
              <c16:uniqueId val="{00000008-4291-4CAD-8748-E81B45D6A636}"/>
            </c:ext>
          </c:extLst>
        </c:ser>
        <c:ser>
          <c:idx val="4"/>
          <c:order val="4"/>
          <c:tx>
            <c:strRef>
              <c:f>Diagram!$F$296</c:f>
              <c:strCache>
                <c:ptCount val="1"/>
                <c:pt idx="0">
                  <c:v>Price_13-15</c:v>
                </c:pt>
              </c:strCache>
            </c:strRef>
          </c:tx>
          <c:spPr>
            <a:ln w="7620" cap="rnd">
              <a:solidFill>
                <a:srgbClr val="FFC000">
                  <a:lumMod val="50000"/>
                </a:srgbClr>
              </a:solidFill>
              <a:round/>
            </a:ln>
            <a:effectLst/>
          </c:spPr>
          <c:marker>
            <c:symbol val="circle"/>
            <c:size val="4"/>
            <c:spPr>
              <a:solidFill>
                <a:schemeClr val="bg1"/>
              </a:solidFill>
              <a:ln w="12700">
                <a:solidFill>
                  <a:srgbClr val="FFC000">
                    <a:lumMod val="50000"/>
                  </a:srgbClr>
                </a:solidFill>
              </a:ln>
              <a:effectLst/>
            </c:spPr>
          </c:marker>
          <c:cat>
            <c:strRef>
              <c:f>Diagram!$A$297:$A$302</c:f>
              <c:strCache>
                <c:ptCount val="6"/>
                <c:pt idx="0">
                  <c:v>Inner Ring</c:v>
                </c:pt>
                <c:pt idx="1">
                  <c:v>Middle Ring</c:v>
                </c:pt>
                <c:pt idx="2">
                  <c:v>Outer Ring</c:v>
                </c:pt>
                <c:pt idx="3">
                  <c:v>Expanded Outer Ring</c:v>
                </c:pt>
                <c:pt idx="4">
                  <c:v>Suburb Ring</c:v>
                </c:pt>
                <c:pt idx="5">
                  <c:v>Hinterland</c:v>
                </c:pt>
              </c:strCache>
            </c:strRef>
          </c:cat>
          <c:val>
            <c:numRef>
              <c:f>Diagram!$F$297:$F$302</c:f>
              <c:numCache>
                <c:formatCode>#,##0</c:formatCode>
                <c:ptCount val="6"/>
                <c:pt idx="0">
                  <c:v>90685.671180297693</c:v>
                </c:pt>
                <c:pt idx="1">
                  <c:v>57837.650945980051</c:v>
                </c:pt>
                <c:pt idx="2">
                  <c:v>36641.605575361173</c:v>
                </c:pt>
                <c:pt idx="3">
                  <c:v>15309.604486606881</c:v>
                </c:pt>
                <c:pt idx="4">
                  <c:v>10225.47402097445</c:v>
                </c:pt>
                <c:pt idx="5">
                  <c:v>5436.8031350933597</c:v>
                </c:pt>
              </c:numCache>
            </c:numRef>
          </c:val>
          <c:smooth val="0"/>
          <c:extLst>
            <c:ext xmlns:c16="http://schemas.microsoft.com/office/drawing/2014/chart" uri="{C3380CC4-5D6E-409C-BE32-E72D297353CC}">
              <c16:uniqueId val="{00000009-4291-4CAD-8748-E81B45D6A636}"/>
            </c:ext>
          </c:extLst>
        </c:ser>
        <c:dLbls>
          <c:showLegendKey val="0"/>
          <c:showVal val="0"/>
          <c:showCatName val="0"/>
          <c:showSerName val="0"/>
          <c:showPercent val="0"/>
          <c:showBubbleSize val="0"/>
        </c:dLbls>
        <c:marker val="1"/>
        <c:smooth val="0"/>
        <c:axId val="-1894221888"/>
        <c:axId val="-1894226784"/>
      </c:lineChart>
      <c:catAx>
        <c:axId val="-1894221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n-ea"/>
                <a:cs typeface="Times New Roman" panose="02020603050405020304" pitchFamily="18" charset="0"/>
              </a:defRPr>
            </a:pPr>
            <a:endParaRPr lang="en-US"/>
          </a:p>
        </c:txPr>
        <c:crossAx val="-1894226784"/>
        <c:crosses val="autoZero"/>
        <c:auto val="1"/>
        <c:lblAlgn val="ctr"/>
        <c:lblOffset val="100"/>
        <c:noMultiLvlLbl val="0"/>
      </c:catAx>
      <c:valAx>
        <c:axId val="-1894226784"/>
        <c:scaling>
          <c:orientation val="minMax"/>
          <c:max val="12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sz="20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dirty="0"/>
                  <a:t>Average Land Price (CNY/㎡)</a:t>
                </a:r>
              </a:p>
            </c:rich>
          </c:tx>
          <c:overlay val="0"/>
          <c:spPr>
            <a:noFill/>
            <a:ln>
              <a:noFill/>
            </a:ln>
            <a:effectLst/>
          </c:spPr>
          <c:txPr>
            <a:bodyPr rot="-5400000" spcFirstLastPara="1" vertOverflow="ellipsis" vert="horz" wrap="square" anchor="ctr" anchorCtr="1"/>
            <a:lstStyle/>
            <a:p>
              <a:pPr algn="ctr" rtl="0">
                <a:defRPr sz="20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894221888"/>
        <c:crosses val="autoZero"/>
        <c:crossBetween val="between"/>
      </c:valAx>
      <c:valAx>
        <c:axId val="-1894227872"/>
        <c:scaling>
          <c:orientation val="minMax"/>
        </c:scaling>
        <c:delete val="0"/>
        <c:axPos val="r"/>
        <c:title>
          <c:tx>
            <c:rich>
              <a:bodyPr rot="-5400000" spcFirstLastPara="1" vertOverflow="ellipsis" vert="horz" wrap="square" anchor="ctr" anchorCtr="1"/>
              <a:lstStyle/>
              <a:p>
                <a:pPr algn="ctr" rtl="0">
                  <a:defRPr sz="20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dirty="0"/>
                  <a:t>Total Area of Land Transaction (ha)</a:t>
                </a:r>
              </a:p>
            </c:rich>
          </c:tx>
          <c:overlay val="0"/>
          <c:spPr>
            <a:noFill/>
            <a:ln>
              <a:noFill/>
            </a:ln>
            <a:effectLst/>
          </c:spPr>
          <c:txPr>
            <a:bodyPr rot="-5400000" spcFirstLastPara="1" vertOverflow="ellipsis" vert="horz" wrap="square" anchor="ctr" anchorCtr="1"/>
            <a:lstStyle/>
            <a:p>
              <a:pPr algn="ctr" rtl="0">
                <a:defRPr sz="20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894224064"/>
        <c:crosses val="max"/>
        <c:crossBetween val="between"/>
      </c:valAx>
      <c:catAx>
        <c:axId val="-1894224064"/>
        <c:scaling>
          <c:orientation val="minMax"/>
        </c:scaling>
        <c:delete val="1"/>
        <c:axPos val="b"/>
        <c:numFmt formatCode="General" sourceLinked="1"/>
        <c:majorTickMark val="out"/>
        <c:minorTickMark val="none"/>
        <c:tickLblPos val="nextTo"/>
        <c:crossAx val="-189422787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a:latin typeface="+mj-lt"/>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Diagram!$G$318</c:f>
              <c:strCache>
                <c:ptCount val="1"/>
                <c:pt idx="0">
                  <c:v>Area_01-03</c:v>
                </c:pt>
              </c:strCache>
            </c:strRef>
          </c:tx>
          <c:spPr>
            <a:solidFill>
              <a:srgbClr val="E7E6E6"/>
            </a:solidFill>
            <a:ln>
              <a:noFill/>
            </a:ln>
            <a:effectLst/>
          </c:spPr>
          <c:invertIfNegative val="0"/>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Diagram!$G$319:$G$324</c:f>
              <c:numCache>
                <c:formatCode>#,##0</c:formatCode>
                <c:ptCount val="6"/>
                <c:pt idx="0">
                  <c:v>28.497254000000009</c:v>
                </c:pt>
                <c:pt idx="1">
                  <c:v>31.113199000000009</c:v>
                </c:pt>
                <c:pt idx="2">
                  <c:v>108.593037</c:v>
                </c:pt>
                <c:pt idx="3">
                  <c:v>92.873109999999983</c:v>
                </c:pt>
                <c:pt idx="4">
                  <c:v>123.78111</c:v>
                </c:pt>
                <c:pt idx="5">
                  <c:v>174.57392999999999</c:v>
                </c:pt>
              </c:numCache>
            </c:numRef>
          </c:val>
          <c:extLst>
            <c:ext xmlns:c16="http://schemas.microsoft.com/office/drawing/2014/chart" uri="{C3380CC4-5D6E-409C-BE32-E72D297353CC}">
              <c16:uniqueId val="{00000000-00D2-444C-9D54-A9B8D469D92A}"/>
            </c:ext>
          </c:extLst>
        </c:ser>
        <c:ser>
          <c:idx val="6"/>
          <c:order val="6"/>
          <c:tx>
            <c:strRef>
              <c:f>Diagram!$H$318</c:f>
              <c:strCache>
                <c:ptCount val="1"/>
                <c:pt idx="0">
                  <c:v>Area_04-06</c:v>
                </c:pt>
              </c:strCache>
            </c:strRef>
          </c:tx>
          <c:spPr>
            <a:solidFill>
              <a:srgbClr val="E7E6E6">
                <a:lumMod val="90000"/>
              </a:srgbClr>
            </a:solidFill>
            <a:ln>
              <a:noFill/>
            </a:ln>
            <a:effectLst/>
          </c:spPr>
          <c:invertIfNegative val="0"/>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Diagram!$H$319:$H$324</c:f>
              <c:numCache>
                <c:formatCode>#,##0</c:formatCode>
                <c:ptCount val="6"/>
                <c:pt idx="0">
                  <c:v>16.724399999999999</c:v>
                </c:pt>
                <c:pt idx="1">
                  <c:v>30.771799999999999</c:v>
                </c:pt>
                <c:pt idx="2">
                  <c:v>113.1776</c:v>
                </c:pt>
                <c:pt idx="3">
                  <c:v>111.68389999999999</c:v>
                </c:pt>
                <c:pt idx="4">
                  <c:v>505.86349999999999</c:v>
                </c:pt>
                <c:pt idx="5">
                  <c:v>146.6165</c:v>
                </c:pt>
              </c:numCache>
            </c:numRef>
          </c:val>
          <c:extLst>
            <c:ext xmlns:c16="http://schemas.microsoft.com/office/drawing/2014/chart" uri="{C3380CC4-5D6E-409C-BE32-E72D297353CC}">
              <c16:uniqueId val="{00000001-00D2-444C-9D54-A9B8D469D92A}"/>
            </c:ext>
          </c:extLst>
        </c:ser>
        <c:ser>
          <c:idx val="7"/>
          <c:order val="7"/>
          <c:tx>
            <c:strRef>
              <c:f>Diagram!$I$318</c:f>
              <c:strCache>
                <c:ptCount val="1"/>
                <c:pt idx="0">
                  <c:v>Area_07-09</c:v>
                </c:pt>
              </c:strCache>
            </c:strRef>
          </c:tx>
          <c:spPr>
            <a:solidFill>
              <a:srgbClr val="E7E6E6">
                <a:lumMod val="75000"/>
              </a:srgbClr>
            </a:solidFill>
            <a:ln>
              <a:noFill/>
            </a:ln>
            <a:effectLst/>
          </c:spPr>
          <c:invertIfNegative val="0"/>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Diagram!$I$319:$I$324</c:f>
              <c:numCache>
                <c:formatCode>#,##0</c:formatCode>
                <c:ptCount val="6"/>
                <c:pt idx="0">
                  <c:v>81.872239999999977</c:v>
                </c:pt>
                <c:pt idx="1">
                  <c:v>92.730789999999985</c:v>
                </c:pt>
                <c:pt idx="2">
                  <c:v>235.77850000000001</c:v>
                </c:pt>
                <c:pt idx="3">
                  <c:v>262.4350799999998</c:v>
                </c:pt>
                <c:pt idx="4">
                  <c:v>321.26396999999992</c:v>
                </c:pt>
                <c:pt idx="5">
                  <c:v>294.8915599999998</c:v>
                </c:pt>
              </c:numCache>
            </c:numRef>
          </c:val>
          <c:extLst>
            <c:ext xmlns:c16="http://schemas.microsoft.com/office/drawing/2014/chart" uri="{C3380CC4-5D6E-409C-BE32-E72D297353CC}">
              <c16:uniqueId val="{00000002-00D2-444C-9D54-A9B8D469D92A}"/>
            </c:ext>
          </c:extLst>
        </c:ser>
        <c:ser>
          <c:idx val="8"/>
          <c:order val="8"/>
          <c:tx>
            <c:strRef>
              <c:f>Diagram!$J$318</c:f>
              <c:strCache>
                <c:ptCount val="1"/>
                <c:pt idx="0">
                  <c:v>Area_10-12</c:v>
                </c:pt>
              </c:strCache>
            </c:strRef>
          </c:tx>
          <c:spPr>
            <a:solidFill>
              <a:srgbClr val="E7E6E6">
                <a:lumMod val="50000"/>
              </a:srgbClr>
            </a:solidFill>
            <a:ln>
              <a:noFill/>
            </a:ln>
            <a:effectLst/>
          </c:spPr>
          <c:invertIfNegative val="0"/>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Diagram!$J$319:$J$324</c:f>
              <c:numCache>
                <c:formatCode>#,##0</c:formatCode>
                <c:ptCount val="6"/>
                <c:pt idx="0">
                  <c:v>40.506370000000011</c:v>
                </c:pt>
                <c:pt idx="1">
                  <c:v>119.75279</c:v>
                </c:pt>
                <c:pt idx="2">
                  <c:v>105.1512</c:v>
                </c:pt>
                <c:pt idx="3">
                  <c:v>567.07264000000009</c:v>
                </c:pt>
                <c:pt idx="4">
                  <c:v>395.28740999999991</c:v>
                </c:pt>
                <c:pt idx="5">
                  <c:v>465.33649999999977</c:v>
                </c:pt>
              </c:numCache>
            </c:numRef>
          </c:val>
          <c:extLst>
            <c:ext xmlns:c16="http://schemas.microsoft.com/office/drawing/2014/chart" uri="{C3380CC4-5D6E-409C-BE32-E72D297353CC}">
              <c16:uniqueId val="{00000003-00D2-444C-9D54-A9B8D469D92A}"/>
            </c:ext>
          </c:extLst>
        </c:ser>
        <c:ser>
          <c:idx val="9"/>
          <c:order val="9"/>
          <c:tx>
            <c:strRef>
              <c:f>Diagram!$K$318</c:f>
              <c:strCache>
                <c:ptCount val="1"/>
                <c:pt idx="0">
                  <c:v>Area_13-15</c:v>
                </c:pt>
              </c:strCache>
            </c:strRef>
          </c:tx>
          <c:spPr>
            <a:solidFill>
              <a:srgbClr val="E7E6E6">
                <a:lumMod val="25000"/>
              </a:srgbClr>
            </a:solidFill>
            <a:ln>
              <a:noFill/>
            </a:ln>
            <a:effectLst/>
          </c:spPr>
          <c:invertIfNegative val="0"/>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Diagram!$K$319:$K$324</c:f>
              <c:numCache>
                <c:formatCode>#,##0</c:formatCode>
                <c:ptCount val="6"/>
                <c:pt idx="0">
                  <c:v>92.450869999999995</c:v>
                </c:pt>
                <c:pt idx="1">
                  <c:v>116.98662</c:v>
                </c:pt>
                <c:pt idx="2">
                  <c:v>66.646949999999975</c:v>
                </c:pt>
                <c:pt idx="3">
                  <c:v>263.90487000000002</c:v>
                </c:pt>
                <c:pt idx="4">
                  <c:v>231.8020600000001</c:v>
                </c:pt>
                <c:pt idx="5">
                  <c:v>251.33938000000001</c:v>
                </c:pt>
              </c:numCache>
            </c:numRef>
          </c:val>
          <c:extLst>
            <c:ext xmlns:c16="http://schemas.microsoft.com/office/drawing/2014/chart" uri="{C3380CC4-5D6E-409C-BE32-E72D297353CC}">
              <c16:uniqueId val="{00000004-00D2-444C-9D54-A9B8D469D92A}"/>
            </c:ext>
          </c:extLst>
        </c:ser>
        <c:dLbls>
          <c:showLegendKey val="0"/>
          <c:showVal val="0"/>
          <c:showCatName val="0"/>
          <c:showSerName val="0"/>
          <c:showPercent val="0"/>
          <c:showBubbleSize val="0"/>
        </c:dLbls>
        <c:gapWidth val="269"/>
        <c:axId val="-1894233856"/>
        <c:axId val="-1894225152"/>
      </c:barChart>
      <c:lineChart>
        <c:grouping val="standard"/>
        <c:varyColors val="0"/>
        <c:ser>
          <c:idx val="0"/>
          <c:order val="0"/>
          <c:tx>
            <c:strRef>
              <c:f>Diagram!$B$318</c:f>
              <c:strCache>
                <c:ptCount val="1"/>
                <c:pt idx="0">
                  <c:v>Price_01-03</c:v>
                </c:pt>
              </c:strCache>
            </c:strRef>
          </c:tx>
          <c:spPr>
            <a:ln w="7620" cap="rnd">
              <a:solidFill>
                <a:srgbClr val="ED7D31">
                  <a:lumMod val="20000"/>
                  <a:lumOff val="80000"/>
                </a:srgbClr>
              </a:solidFill>
              <a:round/>
            </a:ln>
            <a:effectLst/>
          </c:spPr>
          <c:marker>
            <c:symbol val="dash"/>
            <c:size val="4"/>
            <c:spPr>
              <a:solidFill>
                <a:schemeClr val="bg1"/>
              </a:solidFill>
              <a:ln w="19050">
                <a:solidFill>
                  <a:srgbClr val="ED7D31">
                    <a:lumMod val="20000"/>
                    <a:lumOff val="80000"/>
                  </a:srgbClr>
                </a:solidFill>
              </a:ln>
              <a:effectLst/>
            </c:spPr>
          </c:marker>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Diagram!$B$319:$B$324</c:f>
              <c:numCache>
                <c:formatCode>#,##0</c:formatCode>
                <c:ptCount val="6"/>
                <c:pt idx="0">
                  <c:v>4608.1906425232446</c:v>
                </c:pt>
                <c:pt idx="1">
                  <c:v>2150.4413904730409</c:v>
                </c:pt>
                <c:pt idx="2">
                  <c:v>760.55427666965784</c:v>
                </c:pt>
                <c:pt idx="3">
                  <c:v>454.09259852204349</c:v>
                </c:pt>
                <c:pt idx="4">
                  <c:v>254.46556388993281</c:v>
                </c:pt>
                <c:pt idx="5">
                  <c:v>236.75096050670541</c:v>
                </c:pt>
              </c:numCache>
            </c:numRef>
          </c:val>
          <c:smooth val="0"/>
          <c:extLst>
            <c:ext xmlns:c16="http://schemas.microsoft.com/office/drawing/2014/chart" uri="{C3380CC4-5D6E-409C-BE32-E72D297353CC}">
              <c16:uniqueId val="{00000005-00D2-444C-9D54-A9B8D469D92A}"/>
            </c:ext>
          </c:extLst>
        </c:ser>
        <c:ser>
          <c:idx val="1"/>
          <c:order val="1"/>
          <c:tx>
            <c:strRef>
              <c:f>Diagram!$C$318</c:f>
              <c:strCache>
                <c:ptCount val="1"/>
                <c:pt idx="0">
                  <c:v>Price_04-06</c:v>
                </c:pt>
              </c:strCache>
            </c:strRef>
          </c:tx>
          <c:spPr>
            <a:ln w="7620" cap="rnd">
              <a:solidFill>
                <a:srgbClr val="ED7D31">
                  <a:lumMod val="40000"/>
                  <a:lumOff val="60000"/>
                </a:srgbClr>
              </a:solidFill>
              <a:round/>
            </a:ln>
            <a:effectLst/>
          </c:spPr>
          <c:marker>
            <c:symbol val="triangle"/>
            <c:size val="4"/>
            <c:spPr>
              <a:solidFill>
                <a:schemeClr val="bg1"/>
              </a:solidFill>
              <a:ln w="12700">
                <a:solidFill>
                  <a:srgbClr val="ED7D31">
                    <a:lumMod val="40000"/>
                    <a:lumOff val="60000"/>
                  </a:srgbClr>
                </a:solidFill>
              </a:ln>
              <a:effectLst/>
            </c:spPr>
          </c:marker>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Diagram!$C$319:$C$324</c:f>
              <c:numCache>
                <c:formatCode>#,##0</c:formatCode>
                <c:ptCount val="6"/>
                <c:pt idx="0">
                  <c:v>13311.537778409731</c:v>
                </c:pt>
                <c:pt idx="1">
                  <c:v>2361.5070733867442</c:v>
                </c:pt>
                <c:pt idx="2">
                  <c:v>804.16123424632929</c:v>
                </c:pt>
                <c:pt idx="3">
                  <c:v>1012.5220269434039</c:v>
                </c:pt>
                <c:pt idx="4">
                  <c:v>477.61990000588639</c:v>
                </c:pt>
                <c:pt idx="5">
                  <c:v>440.46392961285562</c:v>
                </c:pt>
              </c:numCache>
            </c:numRef>
          </c:val>
          <c:smooth val="0"/>
          <c:extLst>
            <c:ext xmlns:c16="http://schemas.microsoft.com/office/drawing/2014/chart" uri="{C3380CC4-5D6E-409C-BE32-E72D297353CC}">
              <c16:uniqueId val="{00000006-00D2-444C-9D54-A9B8D469D92A}"/>
            </c:ext>
          </c:extLst>
        </c:ser>
        <c:ser>
          <c:idx val="2"/>
          <c:order val="2"/>
          <c:tx>
            <c:strRef>
              <c:f>Diagram!$D$318</c:f>
              <c:strCache>
                <c:ptCount val="1"/>
                <c:pt idx="0">
                  <c:v>Price_07-09</c:v>
                </c:pt>
              </c:strCache>
            </c:strRef>
          </c:tx>
          <c:spPr>
            <a:ln w="7620" cap="rnd">
              <a:solidFill>
                <a:srgbClr val="ED7D31">
                  <a:lumMod val="60000"/>
                  <a:lumOff val="40000"/>
                </a:srgbClr>
              </a:solidFill>
              <a:round/>
            </a:ln>
            <a:effectLst/>
          </c:spPr>
          <c:marker>
            <c:symbol val="diamond"/>
            <c:size val="4"/>
            <c:spPr>
              <a:solidFill>
                <a:schemeClr val="bg1"/>
              </a:solidFill>
              <a:ln w="12700">
                <a:solidFill>
                  <a:srgbClr val="ED7D31">
                    <a:lumMod val="60000"/>
                    <a:lumOff val="40000"/>
                  </a:srgbClr>
                </a:solidFill>
              </a:ln>
              <a:effectLst/>
            </c:spPr>
          </c:marker>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Diagram!$D$319:$D$324</c:f>
              <c:numCache>
                <c:formatCode>#,##0</c:formatCode>
                <c:ptCount val="6"/>
                <c:pt idx="0">
                  <c:v>38141.625885276437</c:v>
                </c:pt>
                <c:pt idx="1">
                  <c:v>27183.6771233156</c:v>
                </c:pt>
                <c:pt idx="2">
                  <c:v>9388.4800849560324</c:v>
                </c:pt>
                <c:pt idx="3">
                  <c:v>5383.0644720298578</c:v>
                </c:pt>
                <c:pt idx="4">
                  <c:v>2644.8781921951859</c:v>
                </c:pt>
                <c:pt idx="5">
                  <c:v>2391.068279906649</c:v>
                </c:pt>
              </c:numCache>
            </c:numRef>
          </c:val>
          <c:smooth val="0"/>
          <c:extLst>
            <c:ext xmlns:c16="http://schemas.microsoft.com/office/drawing/2014/chart" uri="{C3380CC4-5D6E-409C-BE32-E72D297353CC}">
              <c16:uniqueId val="{00000007-00D2-444C-9D54-A9B8D469D92A}"/>
            </c:ext>
          </c:extLst>
        </c:ser>
        <c:ser>
          <c:idx val="3"/>
          <c:order val="3"/>
          <c:tx>
            <c:strRef>
              <c:f>Diagram!$E$318</c:f>
              <c:strCache>
                <c:ptCount val="1"/>
                <c:pt idx="0">
                  <c:v>Price_10-12</c:v>
                </c:pt>
              </c:strCache>
            </c:strRef>
          </c:tx>
          <c:spPr>
            <a:ln w="7620" cap="rnd">
              <a:solidFill>
                <a:srgbClr val="ED7D31">
                  <a:lumMod val="75000"/>
                </a:srgbClr>
              </a:solidFill>
              <a:round/>
            </a:ln>
            <a:effectLst/>
          </c:spPr>
          <c:marker>
            <c:symbol val="square"/>
            <c:size val="4"/>
            <c:spPr>
              <a:solidFill>
                <a:schemeClr val="bg1"/>
              </a:solidFill>
              <a:ln w="12700">
                <a:solidFill>
                  <a:srgbClr val="ED7D31">
                    <a:lumMod val="75000"/>
                  </a:srgbClr>
                </a:solidFill>
              </a:ln>
              <a:effectLst/>
            </c:spPr>
          </c:marker>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Diagram!$E$319:$E$324</c:f>
              <c:numCache>
                <c:formatCode>#,##0</c:formatCode>
                <c:ptCount val="6"/>
                <c:pt idx="0">
                  <c:v>107215.8198320169</c:v>
                </c:pt>
                <c:pt idx="1">
                  <c:v>38400.104085254367</c:v>
                </c:pt>
                <c:pt idx="2">
                  <c:v>20717.808030451499</c:v>
                </c:pt>
                <c:pt idx="3">
                  <c:v>6901.9318713018411</c:v>
                </c:pt>
                <c:pt idx="4">
                  <c:v>4921.1146025018797</c:v>
                </c:pt>
                <c:pt idx="5">
                  <c:v>4018.137019431676</c:v>
                </c:pt>
              </c:numCache>
            </c:numRef>
          </c:val>
          <c:smooth val="0"/>
          <c:extLst>
            <c:ext xmlns:c16="http://schemas.microsoft.com/office/drawing/2014/chart" uri="{C3380CC4-5D6E-409C-BE32-E72D297353CC}">
              <c16:uniqueId val="{00000008-00D2-444C-9D54-A9B8D469D92A}"/>
            </c:ext>
          </c:extLst>
        </c:ser>
        <c:ser>
          <c:idx val="4"/>
          <c:order val="4"/>
          <c:tx>
            <c:strRef>
              <c:f>Diagram!$F$318</c:f>
              <c:strCache>
                <c:ptCount val="1"/>
                <c:pt idx="0">
                  <c:v>Price_13-15</c:v>
                </c:pt>
              </c:strCache>
            </c:strRef>
          </c:tx>
          <c:spPr>
            <a:ln w="7620" cap="rnd">
              <a:solidFill>
                <a:srgbClr val="ED7D31">
                  <a:lumMod val="50000"/>
                </a:srgbClr>
              </a:solidFill>
              <a:round/>
            </a:ln>
            <a:effectLst/>
          </c:spPr>
          <c:marker>
            <c:symbol val="circle"/>
            <c:size val="4"/>
            <c:spPr>
              <a:solidFill>
                <a:schemeClr val="bg1"/>
              </a:solidFill>
              <a:ln w="12700">
                <a:solidFill>
                  <a:srgbClr val="ED7D31">
                    <a:lumMod val="50000"/>
                  </a:srgbClr>
                </a:solidFill>
              </a:ln>
              <a:effectLst/>
            </c:spPr>
          </c:marker>
          <c:cat>
            <c:strRef>
              <c:f>Diagram!$A$319:$A$324</c:f>
              <c:strCache>
                <c:ptCount val="6"/>
                <c:pt idx="0">
                  <c:v>Inner Ring</c:v>
                </c:pt>
                <c:pt idx="1">
                  <c:v>Middle Ring</c:v>
                </c:pt>
                <c:pt idx="2">
                  <c:v>Outer Ring</c:v>
                </c:pt>
                <c:pt idx="3">
                  <c:v>Expanded Outer Ring</c:v>
                </c:pt>
                <c:pt idx="4">
                  <c:v>Suburb Ring</c:v>
                </c:pt>
                <c:pt idx="5">
                  <c:v>Hinterland</c:v>
                </c:pt>
              </c:strCache>
            </c:strRef>
          </c:cat>
          <c:val>
            <c:numRef>
              <c:f>Diagram!$F$319:$F$324</c:f>
              <c:numCache>
                <c:formatCode>#,##0</c:formatCode>
                <c:ptCount val="6"/>
                <c:pt idx="0">
                  <c:v>107340.13706433179</c:v>
                </c:pt>
                <c:pt idx="1">
                  <c:v>50073.497197075747</c:v>
                </c:pt>
                <c:pt idx="2">
                  <c:v>31618.536299881409</c:v>
                </c:pt>
                <c:pt idx="3">
                  <c:v>18584.970204883059</c:v>
                </c:pt>
                <c:pt idx="4">
                  <c:v>12088.56018328207</c:v>
                </c:pt>
                <c:pt idx="5">
                  <c:v>7486.8857023977534</c:v>
                </c:pt>
              </c:numCache>
            </c:numRef>
          </c:val>
          <c:smooth val="0"/>
          <c:extLst>
            <c:ext xmlns:c16="http://schemas.microsoft.com/office/drawing/2014/chart" uri="{C3380CC4-5D6E-409C-BE32-E72D297353CC}">
              <c16:uniqueId val="{00000009-00D2-444C-9D54-A9B8D469D92A}"/>
            </c:ext>
          </c:extLst>
        </c:ser>
        <c:dLbls>
          <c:showLegendKey val="0"/>
          <c:showVal val="0"/>
          <c:showCatName val="0"/>
          <c:showSerName val="0"/>
          <c:showPercent val="0"/>
          <c:showBubbleSize val="0"/>
        </c:dLbls>
        <c:marker val="1"/>
        <c:smooth val="0"/>
        <c:axId val="-1894232224"/>
        <c:axId val="-1894230592"/>
      </c:lineChart>
      <c:catAx>
        <c:axId val="-1894232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j-lt"/>
                <a:ea typeface="+mn-ea"/>
                <a:cs typeface="Times New Roman" panose="02020603050405020304" pitchFamily="18" charset="0"/>
              </a:defRPr>
            </a:pPr>
            <a:endParaRPr lang="en-US"/>
          </a:p>
        </c:txPr>
        <c:crossAx val="-1894230592"/>
        <c:crosses val="autoZero"/>
        <c:auto val="1"/>
        <c:lblAlgn val="ctr"/>
        <c:lblOffset val="100"/>
        <c:noMultiLvlLbl val="0"/>
      </c:catAx>
      <c:valAx>
        <c:axId val="-18942305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a:t>Average Land Price (CNY/㎡)</a:t>
                </a:r>
              </a:p>
            </c:rich>
          </c:tx>
          <c:overlay val="0"/>
          <c:spPr>
            <a:noFill/>
            <a:ln>
              <a:noFill/>
            </a:ln>
            <a:effectLst/>
          </c:spPr>
          <c:txPr>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894232224"/>
        <c:crosses val="autoZero"/>
        <c:crossBetween val="between"/>
      </c:valAx>
      <c:valAx>
        <c:axId val="-1894225152"/>
        <c:scaling>
          <c:orientation val="minMax"/>
        </c:scaling>
        <c:delete val="0"/>
        <c:axPos val="r"/>
        <c:title>
          <c:tx>
            <c:rich>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r>
                  <a:rPr lang="en-US" sz="1800" cap="none" baseline="0"/>
                  <a:t>Total Area of Land Transaction (ha)</a:t>
                </a:r>
              </a:p>
            </c:rich>
          </c:tx>
          <c:overlay val="0"/>
          <c:spPr>
            <a:noFill/>
            <a:ln>
              <a:noFill/>
            </a:ln>
            <a:effectLst/>
          </c:spPr>
          <c:txPr>
            <a:bodyPr rot="-5400000" spcFirstLastPara="1" vertOverflow="ellipsis" vert="horz" wrap="square" anchor="ctr" anchorCtr="1"/>
            <a:lstStyle/>
            <a:p>
              <a:pPr algn="ctr" rtl="0">
                <a:defRPr sz="1800" b="0" i="0" u="none" strike="noStrike" kern="1200" cap="none"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crossAx val="-1894233856"/>
        <c:crosses val="max"/>
        <c:crossBetween val="between"/>
      </c:valAx>
      <c:catAx>
        <c:axId val="-1894233856"/>
        <c:scaling>
          <c:orientation val="minMax"/>
        </c:scaling>
        <c:delete val="1"/>
        <c:axPos val="b"/>
        <c:numFmt formatCode="General" sourceLinked="1"/>
        <c:majorTickMark val="out"/>
        <c:minorTickMark val="none"/>
        <c:tickLblPos val="nextTo"/>
        <c:crossAx val="-189422515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000">
          <a:latin typeface="+mj-lt"/>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649D56-CC02-4AA0-B911-ABD303550826}"/>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defTabSz="208817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268119AC-175E-4124-AA11-42FCBC1DB2F3}"/>
              </a:ext>
            </a:extLst>
          </p:cNvPr>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8F6FB6C9-980F-4FBD-8AE6-357531B58B0D}" type="datetimeFigureOut">
              <a:rPr lang="en-GB"/>
              <a:pPr>
                <a:defRPr/>
              </a:pPr>
              <a:t>23/06/2022</a:t>
            </a:fld>
            <a:endParaRPr lang="en-GB"/>
          </a:p>
        </p:txBody>
      </p:sp>
      <p:sp>
        <p:nvSpPr>
          <p:cNvPr id="4" name="Slide Image Placeholder 3">
            <a:extLst>
              <a:ext uri="{FF2B5EF4-FFF2-40B4-BE49-F238E27FC236}">
                <a16:creationId xmlns:a16="http://schemas.microsoft.com/office/drawing/2014/main" id="{6CF5DC82-0C97-4DFB-90B8-AE60D4EDFD4F}"/>
              </a:ext>
            </a:extLst>
          </p:cNvPr>
          <p:cNvSpPr>
            <a:spLocks noGrp="1" noRot="1" noChangeAspect="1"/>
          </p:cNvSpPr>
          <p:nvPr>
            <p:ph type="sldImg" idx="2"/>
          </p:nvPr>
        </p:nvSpPr>
        <p:spPr>
          <a:xfrm>
            <a:off x="2081213" y="744538"/>
            <a:ext cx="2632075"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EDC5A52-0B32-493B-924B-F5B5B4968393}"/>
              </a:ext>
            </a:extLst>
          </p:cNvPr>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25F6609-83F2-4F2B-B25D-7DE1D4255447}"/>
              </a:ext>
            </a:extLst>
          </p:cNvPr>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defTabSz="208817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891A43DA-7C49-409F-A3B5-6E7195846D7A}"/>
              </a:ext>
            </a:extLst>
          </p:cNvPr>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DB405367-B140-4ABC-8318-F8FD52EACFB4}" type="slidenum">
              <a:rPr lang="en-GB" altLang="en-US"/>
              <a:pPr>
                <a:defRPr/>
              </a:pPr>
              <a:t>‹#›</a:t>
            </a:fld>
            <a:endParaRPr lang="en-GB" altLang="en-US"/>
          </a:p>
        </p:txBody>
      </p:sp>
    </p:spTree>
    <p:extLst>
      <p:ext uri="{BB962C8B-B14F-4D97-AF65-F5344CB8AC3E}">
        <p14:creationId xmlns:p14="http://schemas.microsoft.com/office/powerpoint/2010/main" val="1338886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en-CA"/>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7E28FFAF-3DE7-4E09-9614-A08ED49BD2A9}"/>
              </a:ext>
            </a:extLst>
          </p:cNvPr>
          <p:cNvSpPr>
            <a:spLocks noGrp="1"/>
          </p:cNvSpPr>
          <p:nvPr>
            <p:ph type="dt" sz="half" idx="10"/>
          </p:nvPr>
        </p:nvSpPr>
        <p:spPr/>
        <p:txBody>
          <a:bodyPr/>
          <a:lstStyle>
            <a:lvl1pPr>
              <a:defRPr/>
            </a:lvl1pPr>
          </a:lstStyle>
          <a:p>
            <a:pPr>
              <a:defRPr/>
            </a:pPr>
            <a:fld id="{F7FCF438-7852-4B96-B0E9-03E2F24599F0}" type="datetimeFigureOut">
              <a:rPr lang="en-US"/>
              <a:pPr>
                <a:defRPr/>
              </a:pPr>
              <a:t>6/23/2022</a:t>
            </a:fld>
            <a:endParaRPr lang="en-US"/>
          </a:p>
        </p:txBody>
      </p:sp>
      <p:sp>
        <p:nvSpPr>
          <p:cNvPr id="5" name="Footer Placeholder 4">
            <a:extLst>
              <a:ext uri="{FF2B5EF4-FFF2-40B4-BE49-F238E27FC236}">
                <a16:creationId xmlns:a16="http://schemas.microsoft.com/office/drawing/2014/main" id="{095FD4C6-43BC-45BE-B5A2-EFB63315D9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7B96A0-2AD9-4106-AC8A-EDEEA940B152}"/>
              </a:ext>
            </a:extLst>
          </p:cNvPr>
          <p:cNvSpPr>
            <a:spLocks noGrp="1"/>
          </p:cNvSpPr>
          <p:nvPr>
            <p:ph type="sldNum" sz="quarter" idx="12"/>
          </p:nvPr>
        </p:nvSpPr>
        <p:spPr/>
        <p:txBody>
          <a:bodyPr/>
          <a:lstStyle>
            <a:lvl1pPr>
              <a:defRPr/>
            </a:lvl1pPr>
          </a:lstStyle>
          <a:p>
            <a:pPr>
              <a:defRPr/>
            </a:pPr>
            <a:fld id="{8398BDE6-795B-48E8-B069-1A2CDC7A3DF2}" type="slidenum">
              <a:rPr lang="en-US" altLang="en-US"/>
              <a:pPr>
                <a:defRPr/>
              </a:pPr>
              <a:t>‹#›</a:t>
            </a:fld>
            <a:endParaRPr lang="en-US" altLang="en-US"/>
          </a:p>
        </p:txBody>
      </p:sp>
    </p:spTree>
    <p:extLst>
      <p:ext uri="{BB962C8B-B14F-4D97-AF65-F5344CB8AC3E}">
        <p14:creationId xmlns:p14="http://schemas.microsoft.com/office/powerpoint/2010/main" val="303441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9219208F-FF66-45CF-86AE-5DE1A7A2376F}"/>
              </a:ext>
            </a:extLst>
          </p:cNvPr>
          <p:cNvSpPr>
            <a:spLocks noGrp="1"/>
          </p:cNvSpPr>
          <p:nvPr>
            <p:ph type="dt" sz="half" idx="10"/>
          </p:nvPr>
        </p:nvSpPr>
        <p:spPr/>
        <p:txBody>
          <a:bodyPr/>
          <a:lstStyle>
            <a:lvl1pPr>
              <a:defRPr/>
            </a:lvl1pPr>
          </a:lstStyle>
          <a:p>
            <a:pPr>
              <a:defRPr/>
            </a:pPr>
            <a:fld id="{B4075CC6-C771-4E3B-B2EC-1014F188E73D}" type="datetimeFigureOut">
              <a:rPr lang="en-US"/>
              <a:pPr>
                <a:defRPr/>
              </a:pPr>
              <a:t>6/23/2022</a:t>
            </a:fld>
            <a:endParaRPr lang="en-US"/>
          </a:p>
        </p:txBody>
      </p:sp>
      <p:sp>
        <p:nvSpPr>
          <p:cNvPr id="5" name="Footer Placeholder 4">
            <a:extLst>
              <a:ext uri="{FF2B5EF4-FFF2-40B4-BE49-F238E27FC236}">
                <a16:creationId xmlns:a16="http://schemas.microsoft.com/office/drawing/2014/main" id="{F49DEA9B-CB29-4BF5-97B2-B3BD20F18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8A3D5BB-206B-4321-A338-2DB40B5E7672}"/>
              </a:ext>
            </a:extLst>
          </p:cNvPr>
          <p:cNvSpPr>
            <a:spLocks noGrp="1"/>
          </p:cNvSpPr>
          <p:nvPr>
            <p:ph type="sldNum" sz="quarter" idx="12"/>
          </p:nvPr>
        </p:nvSpPr>
        <p:spPr/>
        <p:txBody>
          <a:bodyPr/>
          <a:lstStyle>
            <a:lvl1pPr>
              <a:defRPr/>
            </a:lvl1pPr>
          </a:lstStyle>
          <a:p>
            <a:pPr>
              <a:defRPr/>
            </a:pPr>
            <a:fld id="{00F080BB-EA95-466C-822A-1D6FAC784F90}" type="slidenum">
              <a:rPr lang="en-US" altLang="en-US"/>
              <a:pPr>
                <a:defRPr/>
              </a:pPr>
              <a:t>‹#›</a:t>
            </a:fld>
            <a:endParaRPr lang="en-US" altLang="en-US"/>
          </a:p>
        </p:txBody>
      </p:sp>
    </p:spTree>
    <p:extLst>
      <p:ext uri="{BB962C8B-B14F-4D97-AF65-F5344CB8AC3E}">
        <p14:creationId xmlns:p14="http://schemas.microsoft.com/office/powerpoint/2010/main" val="371766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56"/>
            <a:ext cx="6811923" cy="36528687"/>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513761" y="1714456"/>
            <a:ext cx="19931182" cy="3652868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8CE3D9BF-11B6-43BF-BB99-606CDFD50D08}"/>
              </a:ext>
            </a:extLst>
          </p:cNvPr>
          <p:cNvSpPr>
            <a:spLocks noGrp="1"/>
          </p:cNvSpPr>
          <p:nvPr>
            <p:ph type="dt" sz="half" idx="10"/>
          </p:nvPr>
        </p:nvSpPr>
        <p:spPr/>
        <p:txBody>
          <a:bodyPr/>
          <a:lstStyle>
            <a:lvl1pPr>
              <a:defRPr/>
            </a:lvl1pPr>
          </a:lstStyle>
          <a:p>
            <a:pPr>
              <a:defRPr/>
            </a:pPr>
            <a:fld id="{83FB4C8F-1005-4EF4-A0D1-AEF2DF85BF66}" type="datetimeFigureOut">
              <a:rPr lang="en-US"/>
              <a:pPr>
                <a:defRPr/>
              </a:pPr>
              <a:t>6/23/2022</a:t>
            </a:fld>
            <a:endParaRPr lang="en-US"/>
          </a:p>
        </p:txBody>
      </p:sp>
      <p:sp>
        <p:nvSpPr>
          <p:cNvPr id="5" name="Footer Placeholder 4">
            <a:extLst>
              <a:ext uri="{FF2B5EF4-FFF2-40B4-BE49-F238E27FC236}">
                <a16:creationId xmlns:a16="http://schemas.microsoft.com/office/drawing/2014/main" id="{5AAE60A3-AED7-4979-A1EB-7D096BE9AC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DC807E-58C2-486B-B5F4-39748E891D70}"/>
              </a:ext>
            </a:extLst>
          </p:cNvPr>
          <p:cNvSpPr>
            <a:spLocks noGrp="1"/>
          </p:cNvSpPr>
          <p:nvPr>
            <p:ph type="sldNum" sz="quarter" idx="12"/>
          </p:nvPr>
        </p:nvSpPr>
        <p:spPr/>
        <p:txBody>
          <a:bodyPr/>
          <a:lstStyle>
            <a:lvl1pPr>
              <a:defRPr/>
            </a:lvl1pPr>
          </a:lstStyle>
          <a:p>
            <a:pPr>
              <a:defRPr/>
            </a:pPr>
            <a:fld id="{76C10AC2-5536-4FD8-8BF5-6EB7E7956E25}" type="slidenum">
              <a:rPr lang="en-US" altLang="en-US"/>
              <a:pPr>
                <a:defRPr/>
              </a:pPr>
              <a:t>‹#›</a:t>
            </a:fld>
            <a:endParaRPr lang="en-US" altLang="en-US"/>
          </a:p>
        </p:txBody>
      </p:sp>
    </p:spTree>
    <p:extLst>
      <p:ext uri="{BB962C8B-B14F-4D97-AF65-F5344CB8AC3E}">
        <p14:creationId xmlns:p14="http://schemas.microsoft.com/office/powerpoint/2010/main" val="179362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E32727C-6FA9-40DB-8F90-983796EED224}"/>
              </a:ext>
            </a:extLst>
          </p:cNvPr>
          <p:cNvSpPr>
            <a:spLocks noGrp="1"/>
          </p:cNvSpPr>
          <p:nvPr>
            <p:ph type="dt" sz="half" idx="10"/>
          </p:nvPr>
        </p:nvSpPr>
        <p:spPr/>
        <p:txBody>
          <a:bodyPr/>
          <a:lstStyle>
            <a:lvl1pPr>
              <a:defRPr/>
            </a:lvl1pPr>
          </a:lstStyle>
          <a:p>
            <a:pPr>
              <a:defRPr/>
            </a:pPr>
            <a:fld id="{F10D1A6E-9665-4905-90D3-02FAA77F1ADF}" type="datetimeFigureOut">
              <a:rPr lang="en-US"/>
              <a:pPr>
                <a:defRPr/>
              </a:pPr>
              <a:t>6/23/2022</a:t>
            </a:fld>
            <a:endParaRPr lang="en-US"/>
          </a:p>
        </p:txBody>
      </p:sp>
      <p:sp>
        <p:nvSpPr>
          <p:cNvPr id="5" name="Footer Placeholder 4">
            <a:extLst>
              <a:ext uri="{FF2B5EF4-FFF2-40B4-BE49-F238E27FC236}">
                <a16:creationId xmlns:a16="http://schemas.microsoft.com/office/drawing/2014/main" id="{D8351CA7-B7BE-4AB5-B706-7AC9C0D51B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FA04D7-19E5-491D-9101-3977905EF255}"/>
              </a:ext>
            </a:extLst>
          </p:cNvPr>
          <p:cNvSpPr>
            <a:spLocks noGrp="1"/>
          </p:cNvSpPr>
          <p:nvPr>
            <p:ph type="sldNum" sz="quarter" idx="12"/>
          </p:nvPr>
        </p:nvSpPr>
        <p:spPr/>
        <p:txBody>
          <a:bodyPr/>
          <a:lstStyle>
            <a:lvl1pPr>
              <a:defRPr/>
            </a:lvl1pPr>
          </a:lstStyle>
          <a:p>
            <a:pPr>
              <a:defRPr/>
            </a:pPr>
            <a:fld id="{46C859D5-B45B-4912-9DEB-AA5634D492E7}" type="slidenum">
              <a:rPr lang="en-US" altLang="en-US"/>
              <a:pPr>
                <a:defRPr/>
              </a:pPr>
              <a:t>‹#›</a:t>
            </a:fld>
            <a:endParaRPr lang="en-US" altLang="en-US"/>
          </a:p>
        </p:txBody>
      </p:sp>
    </p:spTree>
    <p:extLst>
      <p:ext uri="{BB962C8B-B14F-4D97-AF65-F5344CB8AC3E}">
        <p14:creationId xmlns:p14="http://schemas.microsoft.com/office/powerpoint/2010/main" val="25026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en-CA"/>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A803498B-50FE-41D9-95A7-870133B85681}"/>
              </a:ext>
            </a:extLst>
          </p:cNvPr>
          <p:cNvSpPr>
            <a:spLocks noGrp="1"/>
          </p:cNvSpPr>
          <p:nvPr>
            <p:ph type="dt" sz="half" idx="10"/>
          </p:nvPr>
        </p:nvSpPr>
        <p:spPr/>
        <p:txBody>
          <a:bodyPr/>
          <a:lstStyle>
            <a:lvl1pPr>
              <a:defRPr/>
            </a:lvl1pPr>
          </a:lstStyle>
          <a:p>
            <a:pPr>
              <a:defRPr/>
            </a:pPr>
            <a:fld id="{2EF117DC-BD46-4B6E-9239-D1BD32B4B22F}" type="datetimeFigureOut">
              <a:rPr lang="en-US"/>
              <a:pPr>
                <a:defRPr/>
              </a:pPr>
              <a:t>6/23/2022</a:t>
            </a:fld>
            <a:endParaRPr lang="en-US"/>
          </a:p>
        </p:txBody>
      </p:sp>
      <p:sp>
        <p:nvSpPr>
          <p:cNvPr id="5" name="Footer Placeholder 4">
            <a:extLst>
              <a:ext uri="{FF2B5EF4-FFF2-40B4-BE49-F238E27FC236}">
                <a16:creationId xmlns:a16="http://schemas.microsoft.com/office/drawing/2014/main" id="{1321F52A-D53D-4DAC-B258-6FBAA18868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9364F9-0307-46E4-A6CD-3F1E4593D045}"/>
              </a:ext>
            </a:extLst>
          </p:cNvPr>
          <p:cNvSpPr>
            <a:spLocks noGrp="1"/>
          </p:cNvSpPr>
          <p:nvPr>
            <p:ph type="sldNum" sz="quarter" idx="12"/>
          </p:nvPr>
        </p:nvSpPr>
        <p:spPr/>
        <p:txBody>
          <a:bodyPr/>
          <a:lstStyle>
            <a:lvl1pPr>
              <a:defRPr/>
            </a:lvl1pPr>
          </a:lstStyle>
          <a:p>
            <a:pPr>
              <a:defRPr/>
            </a:pPr>
            <a:fld id="{2D41052B-FA8F-4600-AB75-D8A2843921A0}" type="slidenum">
              <a:rPr lang="en-US" altLang="en-US"/>
              <a:pPr>
                <a:defRPr/>
              </a:pPr>
              <a:t>‹#›</a:t>
            </a:fld>
            <a:endParaRPr lang="en-US" altLang="en-US"/>
          </a:p>
        </p:txBody>
      </p:sp>
    </p:spTree>
    <p:extLst>
      <p:ext uri="{BB962C8B-B14F-4D97-AF65-F5344CB8AC3E}">
        <p14:creationId xmlns:p14="http://schemas.microsoft.com/office/powerpoint/2010/main" val="26197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513761" y="9989400"/>
            <a:ext cx="13371552" cy="2825374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15389900" y="9989400"/>
            <a:ext cx="13371552" cy="2825374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a:ext uri="{FF2B5EF4-FFF2-40B4-BE49-F238E27FC236}">
                <a16:creationId xmlns:a16="http://schemas.microsoft.com/office/drawing/2014/main" id="{0DD5D094-048B-4131-BA58-F49C9BDD252C}"/>
              </a:ext>
            </a:extLst>
          </p:cNvPr>
          <p:cNvSpPr>
            <a:spLocks noGrp="1"/>
          </p:cNvSpPr>
          <p:nvPr>
            <p:ph type="dt" sz="half" idx="10"/>
          </p:nvPr>
        </p:nvSpPr>
        <p:spPr/>
        <p:txBody>
          <a:bodyPr/>
          <a:lstStyle>
            <a:lvl1pPr>
              <a:defRPr/>
            </a:lvl1pPr>
          </a:lstStyle>
          <a:p>
            <a:pPr>
              <a:defRPr/>
            </a:pPr>
            <a:fld id="{182D506F-49FF-44B7-AD77-02125D156589}" type="datetimeFigureOut">
              <a:rPr lang="en-US"/>
              <a:pPr>
                <a:defRPr/>
              </a:pPr>
              <a:t>6/23/2022</a:t>
            </a:fld>
            <a:endParaRPr lang="en-US"/>
          </a:p>
        </p:txBody>
      </p:sp>
      <p:sp>
        <p:nvSpPr>
          <p:cNvPr id="6" name="Footer Placeholder 4">
            <a:extLst>
              <a:ext uri="{FF2B5EF4-FFF2-40B4-BE49-F238E27FC236}">
                <a16:creationId xmlns:a16="http://schemas.microsoft.com/office/drawing/2014/main" id="{844497DC-AD64-41D0-B4B6-CC3F29F656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3324C1-576E-4EFB-973A-631DDE0BE1A5}"/>
              </a:ext>
            </a:extLst>
          </p:cNvPr>
          <p:cNvSpPr>
            <a:spLocks noGrp="1"/>
          </p:cNvSpPr>
          <p:nvPr>
            <p:ph type="sldNum" sz="quarter" idx="12"/>
          </p:nvPr>
        </p:nvSpPr>
        <p:spPr/>
        <p:txBody>
          <a:bodyPr/>
          <a:lstStyle>
            <a:lvl1pPr>
              <a:defRPr/>
            </a:lvl1pPr>
          </a:lstStyle>
          <a:p>
            <a:pPr>
              <a:defRPr/>
            </a:pPr>
            <a:fld id="{C86F56BF-4825-43D0-8DCC-6D8FE6463592}" type="slidenum">
              <a:rPr lang="en-US" altLang="en-US"/>
              <a:pPr>
                <a:defRPr/>
              </a:pPr>
              <a:t>‹#›</a:t>
            </a:fld>
            <a:endParaRPr lang="en-US" altLang="en-US"/>
          </a:p>
        </p:txBody>
      </p:sp>
    </p:spTree>
    <p:extLst>
      <p:ext uri="{BB962C8B-B14F-4D97-AF65-F5344CB8AC3E}">
        <p14:creationId xmlns:p14="http://schemas.microsoft.com/office/powerpoint/2010/main" val="302056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CA"/>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CA"/>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a:ext uri="{FF2B5EF4-FFF2-40B4-BE49-F238E27FC236}">
                <a16:creationId xmlns:a16="http://schemas.microsoft.com/office/drawing/2014/main" id="{922DDEEE-F993-4BFA-AB05-367581D7DA45}"/>
              </a:ext>
            </a:extLst>
          </p:cNvPr>
          <p:cNvSpPr>
            <a:spLocks noGrp="1"/>
          </p:cNvSpPr>
          <p:nvPr>
            <p:ph type="dt" sz="half" idx="10"/>
          </p:nvPr>
        </p:nvSpPr>
        <p:spPr/>
        <p:txBody>
          <a:bodyPr/>
          <a:lstStyle>
            <a:lvl1pPr>
              <a:defRPr/>
            </a:lvl1pPr>
          </a:lstStyle>
          <a:p>
            <a:pPr>
              <a:defRPr/>
            </a:pPr>
            <a:fld id="{4EFDAFF8-FA01-4C07-A242-FE0D79B86E8F}" type="datetimeFigureOut">
              <a:rPr lang="en-US"/>
              <a:pPr>
                <a:defRPr/>
              </a:pPr>
              <a:t>6/23/2022</a:t>
            </a:fld>
            <a:endParaRPr lang="en-US"/>
          </a:p>
        </p:txBody>
      </p:sp>
      <p:sp>
        <p:nvSpPr>
          <p:cNvPr id="8" name="Footer Placeholder 4">
            <a:extLst>
              <a:ext uri="{FF2B5EF4-FFF2-40B4-BE49-F238E27FC236}">
                <a16:creationId xmlns:a16="http://schemas.microsoft.com/office/drawing/2014/main" id="{C25DE087-A3E7-41CA-989C-2CA9FADA6A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1293798-10B9-4365-BA80-AB48188DEA2D}"/>
              </a:ext>
            </a:extLst>
          </p:cNvPr>
          <p:cNvSpPr>
            <a:spLocks noGrp="1"/>
          </p:cNvSpPr>
          <p:nvPr>
            <p:ph type="sldNum" sz="quarter" idx="12"/>
          </p:nvPr>
        </p:nvSpPr>
        <p:spPr/>
        <p:txBody>
          <a:bodyPr/>
          <a:lstStyle>
            <a:lvl1pPr>
              <a:defRPr/>
            </a:lvl1pPr>
          </a:lstStyle>
          <a:p>
            <a:pPr>
              <a:defRPr/>
            </a:pPr>
            <a:fld id="{176F94C4-BE6C-4165-B4A1-DD7183DA4BD6}" type="slidenum">
              <a:rPr lang="en-US" altLang="en-US"/>
              <a:pPr>
                <a:defRPr/>
              </a:pPr>
              <a:t>‹#›</a:t>
            </a:fld>
            <a:endParaRPr lang="en-US" altLang="en-US"/>
          </a:p>
        </p:txBody>
      </p:sp>
    </p:spTree>
    <p:extLst>
      <p:ext uri="{BB962C8B-B14F-4D97-AF65-F5344CB8AC3E}">
        <p14:creationId xmlns:p14="http://schemas.microsoft.com/office/powerpoint/2010/main" val="143681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a:ext uri="{FF2B5EF4-FFF2-40B4-BE49-F238E27FC236}">
                <a16:creationId xmlns:a16="http://schemas.microsoft.com/office/drawing/2014/main" id="{FFF4E7A8-A461-4E53-9DD0-351CAFDE6381}"/>
              </a:ext>
            </a:extLst>
          </p:cNvPr>
          <p:cNvSpPr>
            <a:spLocks noGrp="1"/>
          </p:cNvSpPr>
          <p:nvPr>
            <p:ph type="dt" sz="half" idx="10"/>
          </p:nvPr>
        </p:nvSpPr>
        <p:spPr/>
        <p:txBody>
          <a:bodyPr/>
          <a:lstStyle>
            <a:lvl1pPr>
              <a:defRPr/>
            </a:lvl1pPr>
          </a:lstStyle>
          <a:p>
            <a:pPr>
              <a:defRPr/>
            </a:pPr>
            <a:fld id="{3C704C2D-6C0D-4A46-8309-E90A3CAFA2E4}" type="datetimeFigureOut">
              <a:rPr lang="en-US"/>
              <a:pPr>
                <a:defRPr/>
              </a:pPr>
              <a:t>6/23/2022</a:t>
            </a:fld>
            <a:endParaRPr lang="en-US"/>
          </a:p>
        </p:txBody>
      </p:sp>
      <p:sp>
        <p:nvSpPr>
          <p:cNvPr id="4" name="Footer Placeholder 4">
            <a:extLst>
              <a:ext uri="{FF2B5EF4-FFF2-40B4-BE49-F238E27FC236}">
                <a16:creationId xmlns:a16="http://schemas.microsoft.com/office/drawing/2014/main" id="{138041D8-7650-41F2-852F-4626498848A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F1D4F3-68CA-4E34-AB43-5BD98E3C6336}"/>
              </a:ext>
            </a:extLst>
          </p:cNvPr>
          <p:cNvSpPr>
            <a:spLocks noGrp="1"/>
          </p:cNvSpPr>
          <p:nvPr>
            <p:ph type="sldNum" sz="quarter" idx="12"/>
          </p:nvPr>
        </p:nvSpPr>
        <p:spPr/>
        <p:txBody>
          <a:bodyPr/>
          <a:lstStyle>
            <a:lvl1pPr>
              <a:defRPr/>
            </a:lvl1pPr>
          </a:lstStyle>
          <a:p>
            <a:pPr>
              <a:defRPr/>
            </a:pPr>
            <a:fld id="{6F5689CE-A48C-439E-8820-188DD7A59CBC}" type="slidenum">
              <a:rPr lang="en-US" altLang="en-US"/>
              <a:pPr>
                <a:defRPr/>
              </a:pPr>
              <a:t>‹#›</a:t>
            </a:fld>
            <a:endParaRPr lang="en-US" altLang="en-US"/>
          </a:p>
        </p:txBody>
      </p:sp>
    </p:spTree>
    <p:extLst>
      <p:ext uri="{BB962C8B-B14F-4D97-AF65-F5344CB8AC3E}">
        <p14:creationId xmlns:p14="http://schemas.microsoft.com/office/powerpoint/2010/main" val="3757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1380907-EF18-4091-8240-9B8E540BD34D}"/>
              </a:ext>
            </a:extLst>
          </p:cNvPr>
          <p:cNvSpPr>
            <a:spLocks noGrp="1"/>
          </p:cNvSpPr>
          <p:nvPr>
            <p:ph type="dt" sz="half" idx="10"/>
          </p:nvPr>
        </p:nvSpPr>
        <p:spPr/>
        <p:txBody>
          <a:bodyPr/>
          <a:lstStyle>
            <a:lvl1pPr>
              <a:defRPr/>
            </a:lvl1pPr>
          </a:lstStyle>
          <a:p>
            <a:pPr>
              <a:defRPr/>
            </a:pPr>
            <a:fld id="{25BCFA9E-83B7-446F-9864-E85CD63FAB12}" type="datetimeFigureOut">
              <a:rPr lang="en-US"/>
              <a:pPr>
                <a:defRPr/>
              </a:pPr>
              <a:t>6/23/2022</a:t>
            </a:fld>
            <a:endParaRPr lang="en-US"/>
          </a:p>
        </p:txBody>
      </p:sp>
      <p:sp>
        <p:nvSpPr>
          <p:cNvPr id="3" name="Footer Placeholder 4">
            <a:extLst>
              <a:ext uri="{FF2B5EF4-FFF2-40B4-BE49-F238E27FC236}">
                <a16:creationId xmlns:a16="http://schemas.microsoft.com/office/drawing/2014/main" id="{B363ED67-C8EF-4F13-9BBF-7B40C0FAA4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143782-6086-4E36-9489-6F75CF642467}"/>
              </a:ext>
            </a:extLst>
          </p:cNvPr>
          <p:cNvSpPr>
            <a:spLocks noGrp="1"/>
          </p:cNvSpPr>
          <p:nvPr>
            <p:ph type="sldNum" sz="quarter" idx="12"/>
          </p:nvPr>
        </p:nvSpPr>
        <p:spPr/>
        <p:txBody>
          <a:bodyPr/>
          <a:lstStyle>
            <a:lvl1pPr>
              <a:defRPr/>
            </a:lvl1pPr>
          </a:lstStyle>
          <a:p>
            <a:pPr>
              <a:defRPr/>
            </a:pPr>
            <a:fld id="{A7D30663-DBCA-484C-886C-929363EC5017}" type="slidenum">
              <a:rPr lang="en-US" altLang="en-US"/>
              <a:pPr>
                <a:defRPr/>
              </a:pPr>
              <a:t>‹#›</a:t>
            </a:fld>
            <a:endParaRPr lang="en-US" altLang="en-US"/>
          </a:p>
        </p:txBody>
      </p:sp>
    </p:spTree>
    <p:extLst>
      <p:ext uri="{BB962C8B-B14F-4D97-AF65-F5344CB8AC3E}">
        <p14:creationId xmlns:p14="http://schemas.microsoft.com/office/powerpoint/2010/main" val="27452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en-CA"/>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CA"/>
              <a:t>Click to edit Master text styles</a:t>
            </a:r>
          </a:p>
        </p:txBody>
      </p:sp>
      <p:sp>
        <p:nvSpPr>
          <p:cNvPr id="5" name="Date Placeholder 3">
            <a:extLst>
              <a:ext uri="{FF2B5EF4-FFF2-40B4-BE49-F238E27FC236}">
                <a16:creationId xmlns:a16="http://schemas.microsoft.com/office/drawing/2014/main" id="{E8FAE7AB-07B5-4FF0-A102-A1AEFFD973F5}"/>
              </a:ext>
            </a:extLst>
          </p:cNvPr>
          <p:cNvSpPr>
            <a:spLocks noGrp="1"/>
          </p:cNvSpPr>
          <p:nvPr>
            <p:ph type="dt" sz="half" idx="10"/>
          </p:nvPr>
        </p:nvSpPr>
        <p:spPr/>
        <p:txBody>
          <a:bodyPr/>
          <a:lstStyle>
            <a:lvl1pPr>
              <a:defRPr/>
            </a:lvl1pPr>
          </a:lstStyle>
          <a:p>
            <a:pPr>
              <a:defRPr/>
            </a:pPr>
            <a:fld id="{D9D4CE79-8B17-478A-8EC4-1D1E3261EB3E}" type="datetimeFigureOut">
              <a:rPr lang="en-US"/>
              <a:pPr>
                <a:defRPr/>
              </a:pPr>
              <a:t>6/23/2022</a:t>
            </a:fld>
            <a:endParaRPr lang="en-US"/>
          </a:p>
        </p:txBody>
      </p:sp>
      <p:sp>
        <p:nvSpPr>
          <p:cNvPr id="6" name="Footer Placeholder 4">
            <a:extLst>
              <a:ext uri="{FF2B5EF4-FFF2-40B4-BE49-F238E27FC236}">
                <a16:creationId xmlns:a16="http://schemas.microsoft.com/office/drawing/2014/main" id="{CE993231-6C29-4D58-BAA6-A89CFC91BC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A813EB9-2833-4F1F-AA86-E45F536E6D91}"/>
              </a:ext>
            </a:extLst>
          </p:cNvPr>
          <p:cNvSpPr>
            <a:spLocks noGrp="1"/>
          </p:cNvSpPr>
          <p:nvPr>
            <p:ph type="sldNum" sz="quarter" idx="12"/>
          </p:nvPr>
        </p:nvSpPr>
        <p:spPr/>
        <p:txBody>
          <a:bodyPr/>
          <a:lstStyle>
            <a:lvl1pPr>
              <a:defRPr/>
            </a:lvl1pPr>
          </a:lstStyle>
          <a:p>
            <a:pPr>
              <a:defRPr/>
            </a:pPr>
            <a:fld id="{55122B9C-44EE-49CC-8040-D845363C52D7}" type="slidenum">
              <a:rPr lang="en-US" altLang="en-US"/>
              <a:pPr>
                <a:defRPr/>
              </a:pPr>
              <a:t>‹#›</a:t>
            </a:fld>
            <a:endParaRPr lang="en-US" altLang="en-US"/>
          </a:p>
        </p:txBody>
      </p:sp>
    </p:spTree>
    <p:extLst>
      <p:ext uri="{BB962C8B-B14F-4D97-AF65-F5344CB8AC3E}">
        <p14:creationId xmlns:p14="http://schemas.microsoft.com/office/powerpoint/2010/main" val="338484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en-CA"/>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rtlCol="0">
            <a:normAutofit/>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pPr lvl="0"/>
            <a:endParaRPr lang="en-US" noProof="0"/>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CA"/>
              <a:t>Click to edit Master text styles</a:t>
            </a:r>
          </a:p>
        </p:txBody>
      </p:sp>
      <p:sp>
        <p:nvSpPr>
          <p:cNvPr id="5" name="Date Placeholder 3">
            <a:extLst>
              <a:ext uri="{FF2B5EF4-FFF2-40B4-BE49-F238E27FC236}">
                <a16:creationId xmlns:a16="http://schemas.microsoft.com/office/drawing/2014/main" id="{6F7A591D-CFDA-4ED3-B705-D56AC2E042D4}"/>
              </a:ext>
            </a:extLst>
          </p:cNvPr>
          <p:cNvSpPr>
            <a:spLocks noGrp="1"/>
          </p:cNvSpPr>
          <p:nvPr>
            <p:ph type="dt" sz="half" idx="10"/>
          </p:nvPr>
        </p:nvSpPr>
        <p:spPr/>
        <p:txBody>
          <a:bodyPr/>
          <a:lstStyle>
            <a:lvl1pPr>
              <a:defRPr/>
            </a:lvl1pPr>
          </a:lstStyle>
          <a:p>
            <a:pPr>
              <a:defRPr/>
            </a:pPr>
            <a:fld id="{DBA34CE1-BED0-4671-B771-876534874924}" type="datetimeFigureOut">
              <a:rPr lang="en-US"/>
              <a:pPr>
                <a:defRPr/>
              </a:pPr>
              <a:t>6/23/2022</a:t>
            </a:fld>
            <a:endParaRPr lang="en-US"/>
          </a:p>
        </p:txBody>
      </p:sp>
      <p:sp>
        <p:nvSpPr>
          <p:cNvPr id="6" name="Footer Placeholder 4">
            <a:extLst>
              <a:ext uri="{FF2B5EF4-FFF2-40B4-BE49-F238E27FC236}">
                <a16:creationId xmlns:a16="http://schemas.microsoft.com/office/drawing/2014/main" id="{A9B4F149-C5BF-4EC1-BE69-8531E5120D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8B54EB-F33A-4CE1-86A4-AF2F7DFA92C9}"/>
              </a:ext>
            </a:extLst>
          </p:cNvPr>
          <p:cNvSpPr>
            <a:spLocks noGrp="1"/>
          </p:cNvSpPr>
          <p:nvPr>
            <p:ph type="sldNum" sz="quarter" idx="12"/>
          </p:nvPr>
        </p:nvSpPr>
        <p:spPr/>
        <p:txBody>
          <a:bodyPr/>
          <a:lstStyle>
            <a:lvl1pPr>
              <a:defRPr/>
            </a:lvl1pPr>
          </a:lstStyle>
          <a:p>
            <a:pPr>
              <a:defRPr/>
            </a:pPr>
            <a:fld id="{C18DAEA1-E479-4BBD-9E3E-04EFBDDBD64A}" type="slidenum">
              <a:rPr lang="en-US" altLang="en-US"/>
              <a:pPr>
                <a:defRPr/>
              </a:pPr>
              <a:t>‹#›</a:t>
            </a:fld>
            <a:endParaRPr lang="en-US" altLang="en-US"/>
          </a:p>
        </p:txBody>
      </p:sp>
    </p:spTree>
    <p:extLst>
      <p:ext uri="{BB962C8B-B14F-4D97-AF65-F5344CB8AC3E}">
        <p14:creationId xmlns:p14="http://schemas.microsoft.com/office/powerpoint/2010/main" val="16621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6FE64D-B479-46F7-A767-2955CE38378C}"/>
              </a:ext>
            </a:extLst>
          </p:cNvPr>
          <p:cNvSpPr>
            <a:spLocks noGrp="1"/>
          </p:cNvSpPr>
          <p:nvPr>
            <p:ph type="title"/>
          </p:nvPr>
        </p:nvSpPr>
        <p:spPr bwMode="auto">
          <a:xfrm>
            <a:off x="1514475" y="1714500"/>
            <a:ext cx="27246263"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4" tIns="208817" rIns="417634" bIns="208817"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a:extLst>
              <a:ext uri="{FF2B5EF4-FFF2-40B4-BE49-F238E27FC236}">
                <a16:creationId xmlns:a16="http://schemas.microsoft.com/office/drawing/2014/main" id="{47FC6EAA-E4E8-42BD-9C0D-63C74304A80F}"/>
              </a:ext>
            </a:extLst>
          </p:cNvPr>
          <p:cNvSpPr>
            <a:spLocks noGrp="1"/>
          </p:cNvSpPr>
          <p:nvPr>
            <p:ph type="body" idx="1"/>
          </p:nvPr>
        </p:nvSpPr>
        <p:spPr bwMode="auto">
          <a:xfrm>
            <a:off x="1514475" y="9990138"/>
            <a:ext cx="27246263" cy="282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4" tIns="208817" rIns="417634" bIns="208817"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942AF10F-0A33-4931-8ED5-EEE4C1BFE1CA}"/>
              </a:ext>
            </a:extLst>
          </p:cNvPr>
          <p:cNvSpPr>
            <a:spLocks noGrp="1"/>
          </p:cNvSpPr>
          <p:nvPr>
            <p:ph type="dt" sz="half" idx="2"/>
          </p:nvPr>
        </p:nvSpPr>
        <p:spPr>
          <a:xfrm>
            <a:off x="1514475" y="39679563"/>
            <a:ext cx="7062788" cy="2279650"/>
          </a:xfrm>
          <a:prstGeom prst="rect">
            <a:avLst/>
          </a:prstGeom>
        </p:spPr>
        <p:txBody>
          <a:bodyPr vert="horz" wrap="square" lIns="417634" tIns="208817" rIns="417634" bIns="208817" numCol="1" anchor="ctr" anchorCtr="0" compatLnSpc="1">
            <a:prstTxWarp prst="textNoShape">
              <a:avLst/>
            </a:prstTxWarp>
          </a:bodyPr>
          <a:lstStyle>
            <a:lvl1pPr eaLnBrk="1" hangingPunct="1">
              <a:defRPr sz="5500">
                <a:solidFill>
                  <a:srgbClr val="898989"/>
                </a:solidFill>
                <a:cs typeface="Arial" pitchFamily="34" charset="0"/>
              </a:defRPr>
            </a:lvl1pPr>
          </a:lstStyle>
          <a:p>
            <a:pPr>
              <a:defRPr/>
            </a:pPr>
            <a:fld id="{2618AA37-2411-4555-B949-6AF22D7DFAC3}" type="datetimeFigureOut">
              <a:rPr lang="en-US"/>
              <a:pPr>
                <a:defRPr/>
              </a:pPr>
              <a:t>6/23/2022</a:t>
            </a:fld>
            <a:endParaRPr lang="en-US"/>
          </a:p>
        </p:txBody>
      </p:sp>
      <p:sp>
        <p:nvSpPr>
          <p:cNvPr id="5" name="Footer Placeholder 4">
            <a:extLst>
              <a:ext uri="{FF2B5EF4-FFF2-40B4-BE49-F238E27FC236}">
                <a16:creationId xmlns:a16="http://schemas.microsoft.com/office/drawing/2014/main" id="{853375C5-F4B0-4ED2-B63C-B9D0FE611E4C}"/>
              </a:ext>
            </a:extLst>
          </p:cNvPr>
          <p:cNvSpPr>
            <a:spLocks noGrp="1"/>
          </p:cNvSpPr>
          <p:nvPr>
            <p:ph type="ftr" sz="quarter" idx="3"/>
          </p:nvPr>
        </p:nvSpPr>
        <p:spPr>
          <a:xfrm>
            <a:off x="10344150" y="39679563"/>
            <a:ext cx="9586913" cy="2279650"/>
          </a:xfrm>
          <a:prstGeom prst="rect">
            <a:avLst/>
          </a:prstGeom>
        </p:spPr>
        <p:txBody>
          <a:bodyPr vert="horz" lIns="417634" tIns="208817" rIns="417634" bIns="208817" rtlCol="0" anchor="ctr"/>
          <a:lstStyle>
            <a:lvl1pPr algn="ctr" defTabSz="2088170" eaLnBrk="1" fontAlgn="auto" hangingPunct="1">
              <a:spcBef>
                <a:spcPts val="0"/>
              </a:spcBef>
              <a:spcAft>
                <a:spcPts val="0"/>
              </a:spcAft>
              <a:defRPr sz="55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20B2EAE-2CD8-46AE-A949-50BBD2C8D9FA}"/>
              </a:ext>
            </a:extLst>
          </p:cNvPr>
          <p:cNvSpPr>
            <a:spLocks noGrp="1"/>
          </p:cNvSpPr>
          <p:nvPr>
            <p:ph type="sldNum" sz="quarter" idx="4"/>
          </p:nvPr>
        </p:nvSpPr>
        <p:spPr>
          <a:xfrm>
            <a:off x="21697950" y="39679563"/>
            <a:ext cx="7062788" cy="2279650"/>
          </a:xfrm>
          <a:prstGeom prst="rect">
            <a:avLst/>
          </a:prstGeom>
        </p:spPr>
        <p:txBody>
          <a:bodyPr vert="horz" wrap="square" lIns="417634" tIns="208817" rIns="417634" bIns="208817" numCol="1" anchor="ctr" anchorCtr="0" compatLnSpc="1">
            <a:prstTxWarp prst="textNoShape">
              <a:avLst/>
            </a:prstTxWarp>
          </a:bodyPr>
          <a:lstStyle>
            <a:lvl1pPr algn="r" eaLnBrk="1" hangingPunct="1">
              <a:defRPr sz="5500" smtClean="0">
                <a:solidFill>
                  <a:srgbClr val="898989"/>
                </a:solidFill>
                <a:cs typeface="Arial" panose="020B0604020202020204" pitchFamily="34" charset="0"/>
              </a:defRPr>
            </a:lvl1pPr>
          </a:lstStyle>
          <a:p>
            <a:pPr>
              <a:defRPr/>
            </a:pPr>
            <a:fld id="{5A3F2A43-E212-484E-BAB2-42B144A213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7563" rtl="0" eaLnBrk="0" fontAlgn="base" hangingPunct="0">
        <a:spcBef>
          <a:spcPct val="0"/>
        </a:spcBef>
        <a:spcAft>
          <a:spcPct val="0"/>
        </a:spcAft>
        <a:defRPr sz="20100" kern="1200">
          <a:solidFill>
            <a:schemeClr val="tx1"/>
          </a:solidFill>
          <a:latin typeface="+mj-lt"/>
          <a:ea typeface="MS PGothic" pitchFamily="34" charset="-128"/>
          <a:cs typeface="ＭＳ Ｐゴシック" charset="0"/>
        </a:defRPr>
      </a:lvl1pPr>
      <a:lvl2pPr algn="ctr" defTabSz="2087563" rtl="0" eaLnBrk="0" fontAlgn="base" hangingPunct="0">
        <a:spcBef>
          <a:spcPct val="0"/>
        </a:spcBef>
        <a:spcAft>
          <a:spcPct val="0"/>
        </a:spcAft>
        <a:defRPr sz="20100">
          <a:solidFill>
            <a:schemeClr val="tx1"/>
          </a:solidFill>
          <a:latin typeface="Calibri" pitchFamily="34" charset="0"/>
          <a:ea typeface="MS PGothic" pitchFamily="34" charset="-128"/>
          <a:cs typeface="ＭＳ Ｐゴシック" charset="0"/>
        </a:defRPr>
      </a:lvl2pPr>
      <a:lvl3pPr algn="ctr" defTabSz="2087563" rtl="0" eaLnBrk="0" fontAlgn="base" hangingPunct="0">
        <a:spcBef>
          <a:spcPct val="0"/>
        </a:spcBef>
        <a:spcAft>
          <a:spcPct val="0"/>
        </a:spcAft>
        <a:defRPr sz="20100">
          <a:solidFill>
            <a:schemeClr val="tx1"/>
          </a:solidFill>
          <a:latin typeface="Calibri" pitchFamily="34" charset="0"/>
          <a:ea typeface="MS PGothic" pitchFamily="34" charset="-128"/>
          <a:cs typeface="ＭＳ Ｐゴシック" charset="0"/>
        </a:defRPr>
      </a:lvl3pPr>
      <a:lvl4pPr algn="ctr" defTabSz="2087563" rtl="0" eaLnBrk="0" fontAlgn="base" hangingPunct="0">
        <a:spcBef>
          <a:spcPct val="0"/>
        </a:spcBef>
        <a:spcAft>
          <a:spcPct val="0"/>
        </a:spcAft>
        <a:defRPr sz="20100">
          <a:solidFill>
            <a:schemeClr val="tx1"/>
          </a:solidFill>
          <a:latin typeface="Calibri" pitchFamily="34" charset="0"/>
          <a:ea typeface="MS PGothic" pitchFamily="34" charset="-128"/>
          <a:cs typeface="ＭＳ Ｐゴシック" charset="0"/>
        </a:defRPr>
      </a:lvl4pPr>
      <a:lvl5pPr algn="ctr" defTabSz="2087563" rtl="0" eaLnBrk="0" fontAlgn="base" hangingPunct="0">
        <a:spcBef>
          <a:spcPct val="0"/>
        </a:spcBef>
        <a:spcAft>
          <a:spcPct val="0"/>
        </a:spcAft>
        <a:defRPr sz="20100">
          <a:solidFill>
            <a:schemeClr val="tx1"/>
          </a:solidFill>
          <a:latin typeface="Calibri" pitchFamily="34" charset="0"/>
          <a:ea typeface="MS PGothic" pitchFamily="34" charset="-128"/>
          <a:cs typeface="ＭＳ Ｐゴシック" charset="0"/>
        </a:defRPr>
      </a:lvl5pPr>
      <a:lvl6pPr marL="457200" algn="ctr" defTabSz="2087563" rtl="0" fontAlgn="base">
        <a:spcBef>
          <a:spcPct val="0"/>
        </a:spcBef>
        <a:spcAft>
          <a:spcPct val="0"/>
        </a:spcAft>
        <a:defRPr sz="20100">
          <a:solidFill>
            <a:schemeClr val="tx1"/>
          </a:solidFill>
          <a:latin typeface="Calibri" pitchFamily="34" charset="0"/>
        </a:defRPr>
      </a:lvl6pPr>
      <a:lvl7pPr marL="914400" algn="ctr" defTabSz="2087563" rtl="0" fontAlgn="base">
        <a:spcBef>
          <a:spcPct val="0"/>
        </a:spcBef>
        <a:spcAft>
          <a:spcPct val="0"/>
        </a:spcAft>
        <a:defRPr sz="20100">
          <a:solidFill>
            <a:schemeClr val="tx1"/>
          </a:solidFill>
          <a:latin typeface="Calibri" pitchFamily="34" charset="0"/>
        </a:defRPr>
      </a:lvl7pPr>
      <a:lvl8pPr marL="1371600" algn="ctr" defTabSz="2087563" rtl="0" fontAlgn="base">
        <a:spcBef>
          <a:spcPct val="0"/>
        </a:spcBef>
        <a:spcAft>
          <a:spcPct val="0"/>
        </a:spcAft>
        <a:defRPr sz="20100">
          <a:solidFill>
            <a:schemeClr val="tx1"/>
          </a:solidFill>
          <a:latin typeface="Calibri" pitchFamily="34" charset="0"/>
        </a:defRPr>
      </a:lvl8pPr>
      <a:lvl9pPr marL="1828800" algn="ctr" defTabSz="2087563" rtl="0" fontAlgn="base">
        <a:spcBef>
          <a:spcPct val="0"/>
        </a:spcBef>
        <a:spcAft>
          <a:spcPct val="0"/>
        </a:spcAft>
        <a:defRPr sz="20100">
          <a:solidFill>
            <a:schemeClr val="tx1"/>
          </a:solidFill>
          <a:latin typeface="Calibri" pitchFamily="34" charset="0"/>
        </a:defRPr>
      </a:lvl9pPr>
    </p:titleStyle>
    <p:bodyStyle>
      <a:lvl1pPr marL="1565275" indent="-1565275" algn="l" defTabSz="2087563"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S PGothic" pitchFamily="34" charset="-128"/>
          <a:cs typeface="ＭＳ Ｐゴシック" charset="0"/>
        </a:defRPr>
      </a:lvl1pPr>
      <a:lvl2pPr marL="3392488" indent="-1304925" algn="l" defTabSz="2087563"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S PGothic" pitchFamily="34" charset="-128"/>
          <a:cs typeface="+mn-cs"/>
        </a:defRPr>
      </a:lvl2pPr>
      <a:lvl3pPr marL="5219700" indent="-1042988" algn="l" defTabSz="2087563"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S PGothic" pitchFamily="34" charset="-128"/>
          <a:cs typeface="+mn-cs"/>
        </a:defRPr>
      </a:lvl3pPr>
      <a:lvl4pPr marL="7307263" indent="-1042988" algn="l" defTabSz="2087563"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S PGothic" pitchFamily="34" charset="-128"/>
          <a:cs typeface="+mn-cs"/>
        </a:defRPr>
      </a:lvl4pPr>
      <a:lvl5pPr marL="9396413" indent="-1042988" algn="l" defTabSz="2087563"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S PGothic" pitchFamily="34" charset="-128"/>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chart" Target="../charts/chart3.xml"/><Relationship Id="rId10" Type="http://schemas.openxmlformats.org/officeDocument/2006/relationships/image" Target="../media/image8.jpeg"/><Relationship Id="rId4" Type="http://schemas.openxmlformats.org/officeDocument/2006/relationships/image" Target="../media/image3.jpeg"/><Relationship Id="rId9" Type="http://schemas.microsoft.com/office/2007/relationships/hdphoto" Target="../media/hdphoto1.wdp"/><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CB9C79E5-048A-4E71-81A3-66A08B4C37EB}"/>
              </a:ext>
            </a:extLst>
          </p:cNvPr>
          <p:cNvPicPr>
            <a:picLocks noChangeAspect="1"/>
          </p:cNvPicPr>
          <p:nvPr/>
        </p:nvPicPr>
        <p:blipFill rotWithShape="1">
          <a:blip r:embed="rId2">
            <a:extLst>
              <a:ext uri="{28A0092B-C50C-407E-A947-70E740481C1C}">
                <a14:useLocalDpi xmlns:a14="http://schemas.microsoft.com/office/drawing/2010/main" val="0"/>
              </a:ext>
            </a:extLst>
          </a:blip>
          <a:srcRect l="69085"/>
          <a:stretch/>
        </p:blipFill>
        <p:spPr bwMode="auto">
          <a:xfrm>
            <a:off x="27669275" y="330914"/>
            <a:ext cx="201856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16AD81A-3691-4139-A828-3D22F9BA9E5D}"/>
              </a:ext>
            </a:extLst>
          </p:cNvPr>
          <p:cNvSpPr txBox="1"/>
          <p:nvPr/>
        </p:nvSpPr>
        <p:spPr>
          <a:xfrm>
            <a:off x="1514475" y="1946950"/>
            <a:ext cx="27711402" cy="2923877"/>
          </a:xfrm>
          <a:prstGeom prst="rect">
            <a:avLst/>
          </a:prstGeom>
          <a:noFill/>
        </p:spPr>
        <p:txBody>
          <a:bodyPr wrap="square" rtlCol="0">
            <a:spAutoFit/>
          </a:bodyPr>
          <a:lstStyle/>
          <a:p>
            <a:r>
              <a:rPr lang="en-US" altLang="zh-CN" sz="9600" dirty="0">
                <a:latin typeface="Franklin Gothic Medium Cond" panose="020B0606030402020204" pitchFamily="34" charset="0"/>
              </a:rPr>
              <a:t>Title</a:t>
            </a:r>
            <a:br>
              <a:rPr lang="en-US" altLang="zh-CN" sz="9600" dirty="0">
                <a:latin typeface="Franklin Gothic Medium Cond" panose="020B0606030402020204" pitchFamily="34" charset="0"/>
              </a:rPr>
            </a:br>
            <a:r>
              <a:rPr lang="en-US" altLang="zh-CN" sz="8800" dirty="0">
                <a:solidFill>
                  <a:schemeClr val="bg1">
                    <a:lumMod val="65000"/>
                  </a:schemeClr>
                </a:solidFill>
                <a:latin typeface="Franklin Gothic Medium Cond" panose="020B0606030402020204" pitchFamily="34" charset="0"/>
              </a:rPr>
              <a:t>Subtitle</a:t>
            </a:r>
            <a:endParaRPr lang="zh-CN" altLang="en-US" dirty="0"/>
          </a:p>
        </p:txBody>
      </p:sp>
      <p:sp>
        <p:nvSpPr>
          <p:cNvPr id="9" name="Rectangle 8">
            <a:extLst>
              <a:ext uri="{FF2B5EF4-FFF2-40B4-BE49-F238E27FC236}">
                <a16:creationId xmlns:a16="http://schemas.microsoft.com/office/drawing/2014/main" id="{44A54145-98B4-4C15-842C-AEA740FAD77C}"/>
              </a:ext>
            </a:extLst>
          </p:cNvPr>
          <p:cNvSpPr/>
          <p:nvPr/>
        </p:nvSpPr>
        <p:spPr>
          <a:xfrm>
            <a:off x="23204911" y="240963"/>
            <a:ext cx="4464364" cy="1446550"/>
          </a:xfrm>
          <a:prstGeom prst="rect">
            <a:avLst/>
          </a:prstGeom>
        </p:spPr>
        <p:txBody>
          <a:bodyPr wrap="none">
            <a:spAutoFit/>
          </a:bodyPr>
          <a:lstStyle/>
          <a:p>
            <a:r>
              <a:rPr lang="en-US" altLang="zh-CN" sz="8800" dirty="0">
                <a:solidFill>
                  <a:srgbClr val="9364CD"/>
                </a:solidFill>
                <a:latin typeface="Franklin Gothic Medium Cond" panose="020B0606030402020204" pitchFamily="34" charset="0"/>
              </a:rPr>
              <a:t>AUM2022</a:t>
            </a:r>
            <a:endParaRPr lang="zh-CN" altLang="en-US" sz="9600" dirty="0">
              <a:solidFill>
                <a:srgbClr val="9364CD"/>
              </a:solidFill>
            </a:endParaRPr>
          </a:p>
        </p:txBody>
      </p:sp>
      <p:sp>
        <p:nvSpPr>
          <p:cNvPr id="11" name="Rectangle 10">
            <a:extLst>
              <a:ext uri="{FF2B5EF4-FFF2-40B4-BE49-F238E27FC236}">
                <a16:creationId xmlns:a16="http://schemas.microsoft.com/office/drawing/2014/main" id="{ED65CAFA-A803-4420-8B0A-CC96EB21FD29}"/>
              </a:ext>
            </a:extLst>
          </p:cNvPr>
          <p:cNvSpPr/>
          <p:nvPr/>
        </p:nvSpPr>
        <p:spPr>
          <a:xfrm>
            <a:off x="1514475" y="5472450"/>
            <a:ext cx="8822515" cy="1938992"/>
          </a:xfrm>
          <a:prstGeom prst="rect">
            <a:avLst/>
          </a:prstGeom>
        </p:spPr>
        <p:txBody>
          <a:bodyPr wrap="square">
            <a:spAutoFit/>
          </a:bodyPr>
          <a:lstStyle/>
          <a:p>
            <a:pPr eaLnBrk="1" hangingPunct="1">
              <a:spcBef>
                <a:spcPct val="0"/>
              </a:spcBef>
              <a:buFontTx/>
              <a:buNone/>
              <a:defRPr/>
            </a:pPr>
            <a:r>
              <a:rPr lang="en-US" altLang="zh-CN" sz="4000" dirty="0">
                <a:latin typeface="Franklin Gothic Medium Cond" panose="020B0606030402020204" pitchFamily="34" charset="0"/>
              </a:rPr>
              <a:t>Author(s)</a:t>
            </a:r>
            <a:endParaRPr lang="en-US" altLang="en-US" sz="4000" dirty="0">
              <a:latin typeface="Franklin Gothic Medium Cond" panose="020B0606030402020204" pitchFamily="34" charset="0"/>
            </a:endParaRPr>
          </a:p>
          <a:p>
            <a:pPr eaLnBrk="1" hangingPunct="1">
              <a:spcBef>
                <a:spcPct val="0"/>
              </a:spcBef>
              <a:buFontTx/>
              <a:buNone/>
              <a:defRPr/>
            </a:pPr>
            <a:r>
              <a:rPr lang="en-US" altLang="zh-CN" sz="4000" dirty="0">
                <a:solidFill>
                  <a:schemeClr val="bg1">
                    <a:lumMod val="65000"/>
                  </a:schemeClr>
                </a:solidFill>
                <a:latin typeface="Franklin Gothic Medium Cond" panose="020B0606030402020204" pitchFamily="34" charset="0"/>
              </a:rPr>
              <a:t>(Affiliations)</a:t>
            </a:r>
          </a:p>
          <a:p>
            <a:pPr eaLnBrk="1" hangingPunct="1">
              <a:spcBef>
                <a:spcPct val="0"/>
              </a:spcBef>
              <a:buFontTx/>
              <a:buNone/>
              <a:defRPr/>
            </a:pPr>
            <a:endParaRPr lang="en-GB" altLang="en-US" sz="4000" dirty="0">
              <a:solidFill>
                <a:schemeClr val="bg1">
                  <a:lumMod val="65000"/>
                </a:schemeClr>
              </a:solidFill>
              <a:latin typeface="Franklin Gothic Medium Cond" panose="020B0606030402020204" pitchFamily="34" charset="0"/>
            </a:endParaRPr>
          </a:p>
        </p:txBody>
      </p:sp>
      <p:sp>
        <p:nvSpPr>
          <p:cNvPr id="13" name="TextBox 12">
            <a:extLst>
              <a:ext uri="{FF2B5EF4-FFF2-40B4-BE49-F238E27FC236}">
                <a16:creationId xmlns:a16="http://schemas.microsoft.com/office/drawing/2014/main" id="{6263819D-D050-494E-AFC3-E4B40D5EDA97}"/>
              </a:ext>
            </a:extLst>
          </p:cNvPr>
          <p:cNvSpPr txBox="1"/>
          <p:nvPr/>
        </p:nvSpPr>
        <p:spPr>
          <a:xfrm>
            <a:off x="1514475" y="7579403"/>
            <a:ext cx="8558879" cy="34163198"/>
          </a:xfrm>
          <a:prstGeom prst="rect">
            <a:avLst/>
          </a:prstGeom>
          <a:noFill/>
        </p:spPr>
        <p:txBody>
          <a:bodyPr wrap="square" rtlCol="0">
            <a:spAutoFit/>
          </a:bodyPr>
          <a:lstStyle/>
          <a:p>
            <a:pPr marL="0" indent="0" eaLnBrk="1" hangingPunct="1">
              <a:buFont typeface="Arial" panose="020B0604020202020204" pitchFamily="34" charset="0"/>
              <a:buNone/>
              <a:defRPr/>
            </a:pPr>
            <a:r>
              <a:rPr lang="en-GB" altLang="zh-CN" dirty="0"/>
              <a:t>Texts (max 350 words; ideally 150-250; can include small illustrations)</a:t>
            </a:r>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a:p>
            <a:pPr marL="0" indent="0" eaLnBrk="1" hangingPunct="1">
              <a:buFont typeface="Arial" panose="020B0604020202020204" pitchFamily="34" charset="0"/>
              <a:buNone/>
              <a:defRPr/>
            </a:pPr>
            <a:endParaRPr lang="en-GB" altLang="zh-CN" dirty="0"/>
          </a:p>
        </p:txBody>
      </p:sp>
      <p:sp>
        <p:nvSpPr>
          <p:cNvPr id="14" name="TextBox 13">
            <a:extLst>
              <a:ext uri="{FF2B5EF4-FFF2-40B4-BE49-F238E27FC236}">
                <a16:creationId xmlns:a16="http://schemas.microsoft.com/office/drawing/2014/main" id="{20AA78B7-F1FA-40D6-869B-670041E4E358}"/>
              </a:ext>
            </a:extLst>
          </p:cNvPr>
          <p:cNvSpPr txBox="1"/>
          <p:nvPr/>
        </p:nvSpPr>
        <p:spPr>
          <a:xfrm>
            <a:off x="11396663" y="5535161"/>
            <a:ext cx="17929225" cy="6401753"/>
          </a:xfrm>
          <a:prstGeom prst="rect">
            <a:avLst/>
          </a:prstGeom>
          <a:noFill/>
          <a:ln>
            <a:solidFill>
              <a:schemeClr val="bg1">
                <a:lumMod val="85000"/>
              </a:schemeClr>
            </a:solidFill>
          </a:ln>
        </p:spPr>
        <p:txBody>
          <a:bodyPr>
            <a:spAutoFit/>
          </a:bodyPr>
          <a:lstStyle/>
          <a:p>
            <a:pPr eaLnBrk="1" hangingPunct="1">
              <a:defRPr/>
            </a:pPr>
            <a:r>
              <a:rPr lang="en-GB" dirty="0"/>
              <a:t>Area for images of people/lively scenes for non experts</a:t>
            </a:r>
          </a:p>
          <a:p>
            <a:pPr eaLnBrk="1" hangingPunct="1">
              <a:defRPr/>
            </a:pPr>
            <a:endParaRPr lang="en-GB" dirty="0"/>
          </a:p>
          <a:p>
            <a:pPr eaLnBrk="1" hangingPunct="1">
              <a:defRPr/>
            </a:pPr>
            <a:endParaRPr lang="en-GB" dirty="0"/>
          </a:p>
          <a:p>
            <a:pPr eaLnBrk="1" hangingPunct="1">
              <a:defRPr/>
            </a:pPr>
            <a:endParaRPr lang="en-GB" dirty="0"/>
          </a:p>
        </p:txBody>
      </p:sp>
      <p:sp>
        <p:nvSpPr>
          <p:cNvPr id="15" name="TextBox 14">
            <a:extLst>
              <a:ext uri="{FF2B5EF4-FFF2-40B4-BE49-F238E27FC236}">
                <a16:creationId xmlns:a16="http://schemas.microsoft.com/office/drawing/2014/main" id="{DA41005E-C4DC-44D0-A5C6-E89552B1E2CF}"/>
              </a:ext>
            </a:extLst>
          </p:cNvPr>
          <p:cNvSpPr txBox="1"/>
          <p:nvPr/>
        </p:nvSpPr>
        <p:spPr>
          <a:xfrm>
            <a:off x="11466513" y="12545667"/>
            <a:ext cx="17929225" cy="29115663"/>
          </a:xfrm>
          <a:prstGeom prst="rect">
            <a:avLst/>
          </a:prstGeom>
          <a:noFill/>
          <a:ln>
            <a:solidFill>
              <a:schemeClr val="bg1">
                <a:lumMod val="85000"/>
              </a:schemeClr>
            </a:solidFill>
          </a:ln>
        </p:spPr>
        <p:txBody>
          <a:bodyPr>
            <a:spAutoFit/>
          </a:bodyPr>
          <a:lstStyle/>
          <a:p>
            <a:pPr eaLnBrk="1" hangingPunct="1">
              <a:defRPr/>
            </a:pPr>
            <a:r>
              <a:rPr lang="en-GB" dirty="0"/>
              <a:t>Area for technical images – ideally one big one only, but can include some small ones at the bottom – design for good composition</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p:txBody>
      </p:sp>
      <p:sp>
        <p:nvSpPr>
          <p:cNvPr id="16" name="Rectangle 15">
            <a:extLst>
              <a:ext uri="{FF2B5EF4-FFF2-40B4-BE49-F238E27FC236}">
                <a16:creationId xmlns:a16="http://schemas.microsoft.com/office/drawing/2014/main" id="{A638B7C4-71A1-42ED-86AE-40698C6BDBA1}"/>
              </a:ext>
            </a:extLst>
          </p:cNvPr>
          <p:cNvSpPr/>
          <p:nvPr/>
        </p:nvSpPr>
        <p:spPr>
          <a:xfrm rot="16200000">
            <a:off x="-9016975" y="31458719"/>
            <a:ext cx="19696753" cy="646331"/>
          </a:xfrm>
          <a:prstGeom prst="rect">
            <a:avLst/>
          </a:prstGeom>
        </p:spPr>
        <p:txBody>
          <a:bodyPr wrap="square">
            <a:spAutoFit/>
          </a:bodyPr>
          <a:lstStyle/>
          <a:p>
            <a:pPr eaLnBrk="1" hangingPunct="1">
              <a:spcBef>
                <a:spcPct val="0"/>
              </a:spcBef>
              <a:buFontTx/>
              <a:buNone/>
              <a:defRPr/>
            </a:pPr>
            <a:r>
              <a:rPr lang="en-US" altLang="zh-CN" sz="3600" dirty="0">
                <a:solidFill>
                  <a:schemeClr val="bg1">
                    <a:lumMod val="65000"/>
                  </a:schemeClr>
                </a:solidFill>
                <a:latin typeface="Franklin Gothic Medium Cond" panose="020B0606030402020204" pitchFamily="34" charset="0"/>
              </a:rPr>
              <a:t>Email: (and other contact details where needed) ; you can include a QR code for easy transfer of contact details, </a:t>
            </a:r>
            <a:r>
              <a:rPr lang="en-US" altLang="zh-CN" sz="3600" dirty="0" err="1">
                <a:solidFill>
                  <a:schemeClr val="bg1">
                    <a:lumMod val="65000"/>
                  </a:schemeClr>
                </a:solidFill>
                <a:latin typeface="Franklin Gothic Medium Cond" panose="020B0606030402020204" pitchFamily="34" charset="0"/>
              </a:rPr>
              <a:t>etc</a:t>
            </a:r>
            <a:endParaRPr lang="en-GB" altLang="en-US" sz="3600" dirty="0">
              <a:solidFill>
                <a:schemeClr val="bg1">
                  <a:lumMod val="65000"/>
                </a:schemeClr>
              </a:solidFill>
              <a:latin typeface="Franklin Gothic Medium Cond" panose="020B0606030402020204" pitchFamily="34" charset="0"/>
            </a:endParaRPr>
          </a:p>
        </p:txBody>
      </p:sp>
      <p:cxnSp>
        <p:nvCxnSpPr>
          <p:cNvPr id="20" name="Straight Connector 19">
            <a:extLst>
              <a:ext uri="{FF2B5EF4-FFF2-40B4-BE49-F238E27FC236}">
                <a16:creationId xmlns:a16="http://schemas.microsoft.com/office/drawing/2014/main" id="{F8A5D529-D4EF-403F-97EE-857D1FD8ED69}"/>
              </a:ext>
            </a:extLst>
          </p:cNvPr>
          <p:cNvCxnSpPr>
            <a:cxnSpLocks/>
          </p:cNvCxnSpPr>
          <p:nvPr/>
        </p:nvCxnSpPr>
        <p:spPr>
          <a:xfrm>
            <a:off x="10558795" y="5472450"/>
            <a:ext cx="33576" cy="36262925"/>
          </a:xfrm>
          <a:prstGeom prst="line">
            <a:avLst/>
          </a:prstGeom>
          <a:ln w="635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7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9DA-0B52-12E1-C0D5-8B5EE56993E0}"/>
              </a:ext>
            </a:extLst>
          </p:cNvPr>
          <p:cNvSpPr>
            <a:spLocks noGrp="1"/>
          </p:cNvSpPr>
          <p:nvPr>
            <p:ph type="title"/>
          </p:nvPr>
        </p:nvSpPr>
        <p:spPr/>
        <p:txBody>
          <a:bodyPr/>
          <a:lstStyle/>
          <a:p>
            <a:r>
              <a:rPr lang="en-GB" dirty="0"/>
              <a:t>The following is an example from AUM2018</a:t>
            </a:r>
          </a:p>
        </p:txBody>
      </p:sp>
      <p:sp>
        <p:nvSpPr>
          <p:cNvPr id="3" name="Content Placeholder 2">
            <a:extLst>
              <a:ext uri="{FF2B5EF4-FFF2-40B4-BE49-F238E27FC236}">
                <a16:creationId xmlns:a16="http://schemas.microsoft.com/office/drawing/2014/main" id="{93B2266F-820D-523D-4914-0E5530CC0E6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4418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a:extLst>
              <a:ext uri="{FF2B5EF4-FFF2-40B4-BE49-F238E27FC236}">
                <a16:creationId xmlns:a16="http://schemas.microsoft.com/office/drawing/2014/main" id="{A497D93F-FD99-4368-9862-2E6EB5810616}"/>
              </a:ext>
            </a:extLst>
          </p:cNvPr>
          <p:cNvPicPr>
            <a:picLocks noChangeAspect="1"/>
          </p:cNvPicPr>
          <p:nvPr/>
        </p:nvPicPr>
        <p:blipFill rotWithShape="1">
          <a:blip r:embed="rId2">
            <a:extLst>
              <a:ext uri="{28A0092B-C50C-407E-A947-70E740481C1C}">
                <a14:useLocalDpi xmlns:a14="http://schemas.microsoft.com/office/drawing/2010/main" val="0"/>
              </a:ext>
            </a:extLst>
          </a:blip>
          <a:srcRect l="69085"/>
          <a:stretch/>
        </p:blipFill>
        <p:spPr bwMode="auto">
          <a:xfrm>
            <a:off x="27669275" y="841128"/>
            <a:ext cx="201856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907B212-5AB7-4E9C-96D9-A99AD2706CD1}"/>
              </a:ext>
            </a:extLst>
          </p:cNvPr>
          <p:cNvCxnSpPr>
            <a:cxnSpLocks/>
          </p:cNvCxnSpPr>
          <p:nvPr/>
        </p:nvCxnSpPr>
        <p:spPr>
          <a:xfrm>
            <a:off x="10558795" y="5472450"/>
            <a:ext cx="33576" cy="36262925"/>
          </a:xfrm>
          <a:prstGeom prst="line">
            <a:avLst/>
          </a:prstGeom>
          <a:ln w="635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D4F599E-F57D-4918-83FD-E787B2A89474}"/>
              </a:ext>
            </a:extLst>
          </p:cNvPr>
          <p:cNvSpPr txBox="1"/>
          <p:nvPr/>
        </p:nvSpPr>
        <p:spPr>
          <a:xfrm>
            <a:off x="1514475" y="1946950"/>
            <a:ext cx="27711402" cy="2923877"/>
          </a:xfrm>
          <a:prstGeom prst="rect">
            <a:avLst/>
          </a:prstGeom>
          <a:noFill/>
        </p:spPr>
        <p:txBody>
          <a:bodyPr wrap="square" rtlCol="0">
            <a:spAutoFit/>
          </a:bodyPr>
          <a:lstStyle/>
          <a:p>
            <a:r>
              <a:rPr lang="en-US" altLang="zh-CN" sz="9600" dirty="0">
                <a:latin typeface="Franklin Gothic Medium Cond" panose="020B0606030402020204" pitchFamily="34" charset="0"/>
              </a:rPr>
              <a:t>To What Extent is Shanghai a Polycentric City? </a:t>
            </a:r>
            <a:br>
              <a:rPr lang="en-US" altLang="zh-CN" sz="9600" dirty="0">
                <a:latin typeface="Franklin Gothic Medium Cond" panose="020B0606030402020204" pitchFamily="34" charset="0"/>
              </a:rPr>
            </a:br>
            <a:r>
              <a:rPr lang="en-US" altLang="zh-CN" sz="8800" dirty="0">
                <a:solidFill>
                  <a:schemeClr val="bg1">
                    <a:lumMod val="65000"/>
                  </a:schemeClr>
                </a:solidFill>
                <a:latin typeface="Franklin Gothic Medium Cond" panose="020B0606030402020204" pitchFamily="34" charset="0"/>
              </a:rPr>
              <a:t>Insights from Online Land Transaction Data 2001-2015</a:t>
            </a:r>
            <a:endParaRPr lang="zh-CN" altLang="en-US" dirty="0"/>
          </a:p>
        </p:txBody>
      </p:sp>
      <p:sp>
        <p:nvSpPr>
          <p:cNvPr id="9" name="Rectangle 8">
            <a:extLst>
              <a:ext uri="{FF2B5EF4-FFF2-40B4-BE49-F238E27FC236}">
                <a16:creationId xmlns:a16="http://schemas.microsoft.com/office/drawing/2014/main" id="{612C125B-E5EA-4CD8-BBF6-BC0A6C1B89DB}"/>
              </a:ext>
            </a:extLst>
          </p:cNvPr>
          <p:cNvSpPr/>
          <p:nvPr/>
        </p:nvSpPr>
        <p:spPr>
          <a:xfrm>
            <a:off x="24018102" y="1150370"/>
            <a:ext cx="3632276" cy="1200329"/>
          </a:xfrm>
          <a:prstGeom prst="rect">
            <a:avLst/>
          </a:prstGeom>
        </p:spPr>
        <p:txBody>
          <a:bodyPr wrap="none">
            <a:spAutoFit/>
          </a:bodyPr>
          <a:lstStyle/>
          <a:p>
            <a:r>
              <a:rPr lang="en-US" altLang="zh-CN" sz="7200" dirty="0">
                <a:solidFill>
                  <a:schemeClr val="bg1">
                    <a:lumMod val="65000"/>
                  </a:schemeClr>
                </a:solidFill>
                <a:latin typeface="Franklin Gothic Medium Cond" panose="020B0606030402020204" pitchFamily="34" charset="0"/>
              </a:rPr>
              <a:t>AUM2018</a:t>
            </a:r>
            <a:endParaRPr lang="zh-CN" altLang="en-US" sz="8000" dirty="0"/>
          </a:p>
        </p:txBody>
      </p:sp>
      <p:grpSp>
        <p:nvGrpSpPr>
          <p:cNvPr id="12" name="Group 19">
            <a:extLst>
              <a:ext uri="{FF2B5EF4-FFF2-40B4-BE49-F238E27FC236}">
                <a16:creationId xmlns:a16="http://schemas.microsoft.com/office/drawing/2014/main" id="{31AF11F8-9656-4DF3-8FC2-FA734E207405}"/>
              </a:ext>
            </a:extLst>
          </p:cNvPr>
          <p:cNvGrpSpPr>
            <a:grpSpLocks/>
          </p:cNvGrpSpPr>
          <p:nvPr/>
        </p:nvGrpSpPr>
        <p:grpSpPr bwMode="auto">
          <a:xfrm>
            <a:off x="11454179" y="22336468"/>
            <a:ext cx="17549812" cy="10398975"/>
            <a:chOff x="11856998" y="19853230"/>
            <a:chExt cx="17550193" cy="10398754"/>
          </a:xfrm>
        </p:grpSpPr>
        <p:grpSp>
          <p:nvGrpSpPr>
            <p:cNvPr id="13" name="Group 1">
              <a:extLst>
                <a:ext uri="{FF2B5EF4-FFF2-40B4-BE49-F238E27FC236}">
                  <a16:creationId xmlns:a16="http://schemas.microsoft.com/office/drawing/2014/main" id="{D439ED23-8C9C-4A61-82E9-CC2EC972CE16}"/>
                </a:ext>
              </a:extLst>
            </p:cNvPr>
            <p:cNvGrpSpPr>
              <a:grpSpLocks/>
            </p:cNvGrpSpPr>
            <p:nvPr/>
          </p:nvGrpSpPr>
          <p:grpSpPr bwMode="auto">
            <a:xfrm>
              <a:off x="11856998" y="19853230"/>
              <a:ext cx="17550193" cy="10322038"/>
              <a:chOff x="15113074" y="19790669"/>
              <a:chExt cx="11940966" cy="7023007"/>
            </a:xfrm>
          </p:grpSpPr>
          <p:pic>
            <p:nvPicPr>
              <p:cNvPr id="20" name="Picture 16" descr="C:\Users\tianr\AppData\Local\Microsoft\Windows\INetCache\Content.Word\SW-NE.JPG">
                <a:extLst>
                  <a:ext uri="{FF2B5EF4-FFF2-40B4-BE49-F238E27FC236}">
                    <a16:creationId xmlns:a16="http://schemas.microsoft.com/office/drawing/2014/main" id="{2968CBFB-035A-4222-8F1C-AB7D20630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4590" y="19792259"/>
                <a:ext cx="575945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C:\Users\tianr\AppData\Local\Microsoft\Windows\INetCache\Content.Word\W-E.JPG">
                <a:extLst>
                  <a:ext uri="{FF2B5EF4-FFF2-40B4-BE49-F238E27FC236}">
                    <a16:creationId xmlns:a16="http://schemas.microsoft.com/office/drawing/2014/main" id="{99C90BCF-C7C3-4620-AE27-96AD8F3B4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4590" y="23335781"/>
                <a:ext cx="5759450" cy="34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7" descr="C:\Users\tianr\AppData\Local\Microsoft\Windows\INetCache\Content.Word\NW-SE.JPG">
                <a:extLst>
                  <a:ext uri="{FF2B5EF4-FFF2-40B4-BE49-F238E27FC236}">
                    <a16:creationId xmlns:a16="http://schemas.microsoft.com/office/drawing/2014/main" id="{CBF83CD7-5AB5-456C-8318-09DDE6701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74" y="23335779"/>
                <a:ext cx="575945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C:\Users\tianr\AppData\Local\Microsoft\Windows\INetCache\Content.Word\N-S.JPG">
                <a:extLst>
                  <a:ext uri="{FF2B5EF4-FFF2-40B4-BE49-F238E27FC236}">
                    <a16:creationId xmlns:a16="http://schemas.microsoft.com/office/drawing/2014/main" id="{D2C2E292-BF03-4316-BD1E-25DEE2108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3074" y="19790669"/>
                <a:ext cx="5759450" cy="347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2">
              <a:extLst>
                <a:ext uri="{FF2B5EF4-FFF2-40B4-BE49-F238E27FC236}">
                  <a16:creationId xmlns:a16="http://schemas.microsoft.com/office/drawing/2014/main" id="{11795D0A-A183-499B-8D0D-9686B8693E7C}"/>
                </a:ext>
              </a:extLst>
            </p:cNvPr>
            <p:cNvSpPr txBox="1">
              <a:spLocks noChangeArrowheads="1"/>
            </p:cNvSpPr>
            <p:nvPr/>
          </p:nvSpPr>
          <p:spPr bwMode="auto">
            <a:xfrm>
              <a:off x="13860466" y="27386608"/>
              <a:ext cx="184154" cy="13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8201" dirty="0"/>
            </a:p>
          </p:txBody>
        </p:sp>
        <p:sp>
          <p:nvSpPr>
            <p:cNvPr id="15" name="Rectangle 9">
              <a:extLst>
                <a:ext uri="{FF2B5EF4-FFF2-40B4-BE49-F238E27FC236}">
                  <a16:creationId xmlns:a16="http://schemas.microsoft.com/office/drawing/2014/main" id="{2BBC248F-B580-437B-9AE2-1BA8F0C01E73}"/>
                </a:ext>
              </a:extLst>
            </p:cNvPr>
            <p:cNvSpPr>
              <a:spLocks noChangeArrowheads="1"/>
            </p:cNvSpPr>
            <p:nvPr/>
          </p:nvSpPr>
          <p:spPr bwMode="auto">
            <a:xfrm>
              <a:off x="18413515" y="20210412"/>
              <a:ext cx="628664" cy="4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8200">
                  <a:solidFill>
                    <a:schemeClr val="tx1"/>
                  </a:solidFill>
                  <a:latin typeface="Calibri" panose="020F0502020204030204" pitchFamily="34" charset="0"/>
                  <a:ea typeface="MS PGothic" panose="020B0600070205080204" pitchFamily="34" charset="-128"/>
                </a:defRPr>
              </a:lvl1pPr>
              <a:lvl2pPr defTabSz="457200">
                <a:defRPr sz="8200">
                  <a:solidFill>
                    <a:schemeClr val="tx1"/>
                  </a:solidFill>
                  <a:latin typeface="Calibri" panose="020F0502020204030204" pitchFamily="34" charset="0"/>
                  <a:ea typeface="MS PGothic" panose="020B0600070205080204" pitchFamily="34" charset="-128"/>
                </a:defRPr>
              </a:lvl2pPr>
              <a:lvl3pPr defTabSz="457200">
                <a:defRPr sz="8200">
                  <a:solidFill>
                    <a:schemeClr val="tx1"/>
                  </a:solidFill>
                  <a:latin typeface="Calibri" panose="020F0502020204030204" pitchFamily="34" charset="0"/>
                  <a:ea typeface="MS PGothic" panose="020B0600070205080204" pitchFamily="34" charset="-128"/>
                </a:defRPr>
              </a:lvl3pPr>
              <a:lvl4pPr defTabSz="457200">
                <a:defRPr sz="8200">
                  <a:solidFill>
                    <a:schemeClr val="tx1"/>
                  </a:solidFill>
                  <a:latin typeface="Calibri" panose="020F0502020204030204" pitchFamily="34" charset="0"/>
                  <a:ea typeface="MS PGothic" panose="020B0600070205080204" pitchFamily="34" charset="-128"/>
                </a:defRPr>
              </a:lvl4pPr>
              <a:lvl5pPr defTabSz="457200">
                <a:defRPr sz="8200">
                  <a:solidFill>
                    <a:schemeClr val="tx1"/>
                  </a:solidFill>
                  <a:latin typeface="Calibri" panose="020F0502020204030204" pitchFamily="34" charset="0"/>
                  <a:ea typeface="MS PGothic" panose="020B0600070205080204" pitchFamily="34" charset="-128"/>
                </a:defRPr>
              </a:lvl5pPr>
              <a:lvl6pPr marL="88090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marL="0" lvl="1" indent="0" algn="ctr" eaLnBrk="1" hangingPunct="1">
                <a:spcAft>
                  <a:spcPts val="1202"/>
                </a:spcAft>
                <a:defRPr/>
              </a:pPr>
              <a:r>
                <a:rPr lang="en-US" altLang="en-US" sz="2403" b="1" dirty="0">
                  <a:solidFill>
                    <a:srgbClr val="0963BA"/>
                  </a:solidFill>
                </a:rPr>
                <a:t>N-S</a:t>
              </a:r>
            </a:p>
          </p:txBody>
        </p:sp>
        <p:sp>
          <p:nvSpPr>
            <p:cNvPr id="16" name="Rectangle 56">
              <a:extLst>
                <a:ext uri="{FF2B5EF4-FFF2-40B4-BE49-F238E27FC236}">
                  <a16:creationId xmlns:a16="http://schemas.microsoft.com/office/drawing/2014/main" id="{B61F8F4D-C8BC-4322-B166-325348B3D5D1}"/>
                </a:ext>
              </a:extLst>
            </p:cNvPr>
            <p:cNvSpPr>
              <a:spLocks noChangeArrowheads="1"/>
            </p:cNvSpPr>
            <p:nvPr/>
          </p:nvSpPr>
          <p:spPr bwMode="auto">
            <a:xfrm>
              <a:off x="27248144" y="20280259"/>
              <a:ext cx="1055711" cy="4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8200">
                  <a:solidFill>
                    <a:schemeClr val="tx1"/>
                  </a:solidFill>
                  <a:latin typeface="Calibri" panose="020F0502020204030204" pitchFamily="34" charset="0"/>
                  <a:ea typeface="MS PGothic" panose="020B0600070205080204" pitchFamily="34" charset="-128"/>
                </a:defRPr>
              </a:lvl1pPr>
              <a:lvl2pPr defTabSz="457200">
                <a:defRPr sz="8200">
                  <a:solidFill>
                    <a:schemeClr val="tx1"/>
                  </a:solidFill>
                  <a:latin typeface="Calibri" panose="020F0502020204030204" pitchFamily="34" charset="0"/>
                  <a:ea typeface="MS PGothic" panose="020B0600070205080204" pitchFamily="34" charset="-128"/>
                </a:defRPr>
              </a:lvl2pPr>
              <a:lvl3pPr defTabSz="457200">
                <a:defRPr sz="8200">
                  <a:solidFill>
                    <a:schemeClr val="tx1"/>
                  </a:solidFill>
                  <a:latin typeface="Calibri" panose="020F0502020204030204" pitchFamily="34" charset="0"/>
                  <a:ea typeface="MS PGothic" panose="020B0600070205080204" pitchFamily="34" charset="-128"/>
                </a:defRPr>
              </a:lvl3pPr>
              <a:lvl4pPr defTabSz="457200">
                <a:defRPr sz="8200">
                  <a:solidFill>
                    <a:schemeClr val="tx1"/>
                  </a:solidFill>
                  <a:latin typeface="Calibri" panose="020F0502020204030204" pitchFamily="34" charset="0"/>
                  <a:ea typeface="MS PGothic" panose="020B0600070205080204" pitchFamily="34" charset="-128"/>
                </a:defRPr>
              </a:lvl4pPr>
              <a:lvl5pPr defTabSz="457200">
                <a:defRPr sz="8200">
                  <a:solidFill>
                    <a:schemeClr val="tx1"/>
                  </a:solidFill>
                  <a:latin typeface="Calibri" panose="020F0502020204030204" pitchFamily="34" charset="0"/>
                  <a:ea typeface="MS PGothic" panose="020B0600070205080204" pitchFamily="34" charset="-128"/>
                </a:defRPr>
              </a:lvl5pPr>
              <a:lvl6pPr marL="88090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marL="0" lvl="1" indent="0" algn="ctr" eaLnBrk="1" hangingPunct="1">
                <a:spcAft>
                  <a:spcPts val="1202"/>
                </a:spcAft>
                <a:defRPr/>
              </a:pPr>
              <a:r>
                <a:rPr lang="en-US" altLang="en-US" sz="2403" b="1" dirty="0">
                  <a:solidFill>
                    <a:srgbClr val="0963BA"/>
                  </a:solidFill>
                </a:rPr>
                <a:t>SW-NE</a:t>
              </a:r>
            </a:p>
          </p:txBody>
        </p:sp>
        <p:sp>
          <p:nvSpPr>
            <p:cNvPr id="17" name="Rectangle 57">
              <a:extLst>
                <a:ext uri="{FF2B5EF4-FFF2-40B4-BE49-F238E27FC236}">
                  <a16:creationId xmlns:a16="http://schemas.microsoft.com/office/drawing/2014/main" id="{E1E3F168-845E-48C9-BDAA-A6501EB370F1}"/>
                </a:ext>
              </a:extLst>
            </p:cNvPr>
            <p:cNvSpPr>
              <a:spLocks noChangeArrowheads="1"/>
            </p:cNvSpPr>
            <p:nvPr/>
          </p:nvSpPr>
          <p:spPr bwMode="auto">
            <a:xfrm>
              <a:off x="18084895" y="25310202"/>
              <a:ext cx="1058886" cy="4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8200">
                  <a:solidFill>
                    <a:schemeClr val="tx1"/>
                  </a:solidFill>
                  <a:latin typeface="Calibri" panose="020F0502020204030204" pitchFamily="34" charset="0"/>
                  <a:ea typeface="MS PGothic" panose="020B0600070205080204" pitchFamily="34" charset="-128"/>
                </a:defRPr>
              </a:lvl1pPr>
              <a:lvl2pPr defTabSz="457200">
                <a:defRPr sz="8200">
                  <a:solidFill>
                    <a:schemeClr val="tx1"/>
                  </a:solidFill>
                  <a:latin typeface="Calibri" panose="020F0502020204030204" pitchFamily="34" charset="0"/>
                  <a:ea typeface="MS PGothic" panose="020B0600070205080204" pitchFamily="34" charset="-128"/>
                </a:defRPr>
              </a:lvl2pPr>
              <a:lvl3pPr defTabSz="457200">
                <a:defRPr sz="8200">
                  <a:solidFill>
                    <a:schemeClr val="tx1"/>
                  </a:solidFill>
                  <a:latin typeface="Calibri" panose="020F0502020204030204" pitchFamily="34" charset="0"/>
                  <a:ea typeface="MS PGothic" panose="020B0600070205080204" pitchFamily="34" charset="-128"/>
                </a:defRPr>
              </a:lvl3pPr>
              <a:lvl4pPr defTabSz="457200">
                <a:defRPr sz="8200">
                  <a:solidFill>
                    <a:schemeClr val="tx1"/>
                  </a:solidFill>
                  <a:latin typeface="Calibri" panose="020F0502020204030204" pitchFamily="34" charset="0"/>
                  <a:ea typeface="MS PGothic" panose="020B0600070205080204" pitchFamily="34" charset="-128"/>
                </a:defRPr>
              </a:lvl4pPr>
              <a:lvl5pPr defTabSz="457200">
                <a:defRPr sz="8200">
                  <a:solidFill>
                    <a:schemeClr val="tx1"/>
                  </a:solidFill>
                  <a:latin typeface="Calibri" panose="020F0502020204030204" pitchFamily="34" charset="0"/>
                  <a:ea typeface="MS PGothic" panose="020B0600070205080204" pitchFamily="34" charset="-128"/>
                </a:defRPr>
              </a:lvl5pPr>
              <a:lvl6pPr marL="88090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marL="0" lvl="1" indent="0" algn="ctr" eaLnBrk="1" hangingPunct="1">
                <a:spcAft>
                  <a:spcPts val="1202"/>
                </a:spcAft>
                <a:defRPr/>
              </a:pPr>
              <a:r>
                <a:rPr lang="en-US" altLang="en-US" sz="2403" b="1" dirty="0">
                  <a:solidFill>
                    <a:srgbClr val="0963BA"/>
                  </a:solidFill>
                </a:rPr>
                <a:t>NW-SE</a:t>
              </a:r>
            </a:p>
          </p:txBody>
        </p:sp>
        <p:sp>
          <p:nvSpPr>
            <p:cNvPr id="18" name="Rectangle 58">
              <a:extLst>
                <a:ext uri="{FF2B5EF4-FFF2-40B4-BE49-F238E27FC236}">
                  <a16:creationId xmlns:a16="http://schemas.microsoft.com/office/drawing/2014/main" id="{022B7A9C-FF25-4448-92ED-4182AFC5883F}"/>
                </a:ext>
              </a:extLst>
            </p:cNvPr>
            <p:cNvSpPr>
              <a:spLocks noChangeArrowheads="1"/>
            </p:cNvSpPr>
            <p:nvPr/>
          </p:nvSpPr>
          <p:spPr bwMode="auto">
            <a:xfrm>
              <a:off x="27594227" y="25310202"/>
              <a:ext cx="708040" cy="4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8200">
                  <a:solidFill>
                    <a:schemeClr val="tx1"/>
                  </a:solidFill>
                  <a:latin typeface="Calibri" panose="020F0502020204030204" pitchFamily="34" charset="0"/>
                  <a:ea typeface="MS PGothic" panose="020B0600070205080204" pitchFamily="34" charset="-128"/>
                </a:defRPr>
              </a:lvl1pPr>
              <a:lvl2pPr defTabSz="457200">
                <a:defRPr sz="8200">
                  <a:solidFill>
                    <a:schemeClr val="tx1"/>
                  </a:solidFill>
                  <a:latin typeface="Calibri" panose="020F0502020204030204" pitchFamily="34" charset="0"/>
                  <a:ea typeface="MS PGothic" panose="020B0600070205080204" pitchFamily="34" charset="-128"/>
                </a:defRPr>
              </a:lvl2pPr>
              <a:lvl3pPr defTabSz="457200">
                <a:defRPr sz="8200">
                  <a:solidFill>
                    <a:schemeClr val="tx1"/>
                  </a:solidFill>
                  <a:latin typeface="Calibri" panose="020F0502020204030204" pitchFamily="34" charset="0"/>
                  <a:ea typeface="MS PGothic" panose="020B0600070205080204" pitchFamily="34" charset="-128"/>
                </a:defRPr>
              </a:lvl3pPr>
              <a:lvl4pPr defTabSz="457200">
                <a:defRPr sz="8200">
                  <a:solidFill>
                    <a:schemeClr val="tx1"/>
                  </a:solidFill>
                  <a:latin typeface="Calibri" panose="020F0502020204030204" pitchFamily="34" charset="0"/>
                  <a:ea typeface="MS PGothic" panose="020B0600070205080204" pitchFamily="34" charset="-128"/>
                </a:defRPr>
              </a:lvl4pPr>
              <a:lvl5pPr defTabSz="457200">
                <a:defRPr sz="8200">
                  <a:solidFill>
                    <a:schemeClr val="tx1"/>
                  </a:solidFill>
                  <a:latin typeface="Calibri" panose="020F0502020204030204" pitchFamily="34" charset="0"/>
                  <a:ea typeface="MS PGothic" panose="020B0600070205080204" pitchFamily="34" charset="-128"/>
                </a:defRPr>
              </a:lvl5pPr>
              <a:lvl6pPr marL="88090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457200"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marL="0" lvl="1" indent="0" algn="ctr" eaLnBrk="1" hangingPunct="1">
                <a:spcAft>
                  <a:spcPts val="1202"/>
                </a:spcAft>
                <a:defRPr/>
              </a:pPr>
              <a:r>
                <a:rPr lang="en-US" altLang="en-US" sz="2403" b="1" dirty="0">
                  <a:solidFill>
                    <a:srgbClr val="0963BA"/>
                  </a:solidFill>
                </a:rPr>
                <a:t>W-E</a:t>
              </a:r>
            </a:p>
          </p:txBody>
        </p:sp>
        <p:pic>
          <p:nvPicPr>
            <p:cNvPr id="19" name="Picture 59" descr="C:\Users\tianr\AppData\Local\Microsoft\Windows\INetCache\Content.Word\Legend.jpg">
              <a:extLst>
                <a:ext uri="{FF2B5EF4-FFF2-40B4-BE49-F238E27FC236}">
                  <a16:creationId xmlns:a16="http://schemas.microsoft.com/office/drawing/2014/main" id="{20258D9E-F896-4A38-B498-9ECD8F62C5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53896" y="30022899"/>
              <a:ext cx="7019914" cy="22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16AD2DC2-C824-4D92-AF3E-772D7B3FE841}"/>
              </a:ext>
            </a:extLst>
          </p:cNvPr>
          <p:cNvSpPr/>
          <p:nvPr/>
        </p:nvSpPr>
        <p:spPr>
          <a:xfrm rot="16200000">
            <a:off x="-9016975" y="31458719"/>
            <a:ext cx="19696753" cy="646331"/>
          </a:xfrm>
          <a:prstGeom prst="rect">
            <a:avLst/>
          </a:prstGeom>
        </p:spPr>
        <p:txBody>
          <a:bodyPr wrap="square">
            <a:spAutoFit/>
          </a:bodyPr>
          <a:lstStyle/>
          <a:p>
            <a:pPr eaLnBrk="1" hangingPunct="1">
              <a:spcBef>
                <a:spcPct val="0"/>
              </a:spcBef>
              <a:buFontTx/>
              <a:buNone/>
              <a:defRPr/>
            </a:pPr>
            <a:r>
              <a:rPr lang="en-US" altLang="zh-CN" sz="3600" dirty="0">
                <a:solidFill>
                  <a:schemeClr val="bg1">
                    <a:lumMod val="65000"/>
                  </a:schemeClr>
                </a:solidFill>
                <a:latin typeface="Franklin Gothic Medium Cond" panose="020B0606030402020204" pitchFamily="34" charset="0"/>
              </a:rPr>
              <a:t>Email: ty290@cam.ac.uk</a:t>
            </a:r>
            <a:endParaRPr lang="en-GB" altLang="en-US" sz="3600" dirty="0">
              <a:solidFill>
                <a:schemeClr val="bg1">
                  <a:lumMod val="65000"/>
                </a:schemeClr>
              </a:solidFill>
              <a:latin typeface="Franklin Gothic Medium Cond" panose="020B0606030402020204" pitchFamily="34" charset="0"/>
            </a:endParaRPr>
          </a:p>
        </p:txBody>
      </p:sp>
      <p:sp>
        <p:nvSpPr>
          <p:cNvPr id="25" name="Rectangle 24">
            <a:extLst>
              <a:ext uri="{FF2B5EF4-FFF2-40B4-BE49-F238E27FC236}">
                <a16:creationId xmlns:a16="http://schemas.microsoft.com/office/drawing/2014/main" id="{A140FC2F-F7DF-401A-B0FD-2FDE62B023D5}"/>
              </a:ext>
            </a:extLst>
          </p:cNvPr>
          <p:cNvSpPr/>
          <p:nvPr/>
        </p:nvSpPr>
        <p:spPr>
          <a:xfrm>
            <a:off x="11282299" y="36598044"/>
            <a:ext cx="17871709" cy="5987793"/>
          </a:xfrm>
          <a:prstGeom prst="rect">
            <a:avLst/>
          </a:prstGeom>
        </p:spPr>
        <p:txBody>
          <a:bodyPr wrap="square">
            <a:spAutoFit/>
          </a:bodyPr>
          <a:lstStyle/>
          <a:p>
            <a:pPr marL="0" indent="0" defTabSz="457541" eaLnBrk="1" fontAlgn="auto" hangingPunct="1">
              <a:spcBef>
                <a:spcPts val="0"/>
              </a:spcBef>
              <a:spcAft>
                <a:spcPts val="0"/>
              </a:spcAft>
              <a:buFont typeface="Wingdings" panose="05000000000000000000" pitchFamily="2" charset="2"/>
              <a:buNone/>
              <a:defRPr/>
            </a:pPr>
            <a:r>
              <a:rPr lang="en-GB" altLang="zh-CN" sz="3200" b="1" dirty="0">
                <a:solidFill>
                  <a:prstClr val="black"/>
                </a:solidFill>
                <a:latin typeface="Calibri" panose="020F0502020204030204"/>
                <a:ea typeface="等线" panose="02010600030101010101" pitchFamily="2" charset="-122"/>
              </a:rPr>
              <a:t>(1) This new online land transaction data has significant and untapped potential for identifying patterns of urban land development and changes in the property markets</a:t>
            </a:r>
          </a:p>
          <a:p>
            <a:pPr marL="743497" lvl="1" indent="-285964" defTabSz="457541" eaLnBrk="1" fontAlgn="auto" hangingPunct="1">
              <a:spcBef>
                <a:spcPts val="0"/>
              </a:spcBef>
              <a:spcAft>
                <a:spcPts val="0"/>
              </a:spcAft>
              <a:buFont typeface="Courier New" panose="02070309020205020404" pitchFamily="49" charset="0"/>
              <a:buChar char="o"/>
              <a:defRPr/>
            </a:pPr>
            <a:r>
              <a:rPr lang="en-GB" altLang="zh-CN" sz="2302" b="1" dirty="0">
                <a:solidFill>
                  <a:srgbClr val="0963BA"/>
                </a:solidFill>
                <a:latin typeface="Calibri" panose="020F0502020204030204"/>
                <a:ea typeface="+mn-ea"/>
              </a:rPr>
              <a:t>P</a:t>
            </a:r>
            <a:r>
              <a:rPr lang="en-GB" altLang="zh-CN" sz="2500" b="1" dirty="0">
                <a:solidFill>
                  <a:srgbClr val="0963BA"/>
                </a:solidFill>
                <a:latin typeface="Calibri" panose="020F0502020204030204"/>
                <a:ea typeface="+mn-ea"/>
              </a:rPr>
              <a:t>roviding much greater spatial granularity </a:t>
            </a:r>
            <a:r>
              <a:rPr lang="en-GB" altLang="zh-CN" sz="2500" dirty="0">
                <a:solidFill>
                  <a:prstClr val="black"/>
                </a:solidFill>
                <a:latin typeface="Calibri" panose="020F0502020204030204"/>
                <a:ea typeface="等线" panose="02010600030101010101" pitchFamily="2" charset="-122"/>
              </a:rPr>
              <a:t>(i.e., at the development site level) </a:t>
            </a:r>
            <a:r>
              <a:rPr lang="en-GB" altLang="zh-CN" sz="2500" b="1" dirty="0">
                <a:solidFill>
                  <a:srgbClr val="0963BA"/>
                </a:solidFill>
                <a:latin typeface="Calibri" panose="020F0502020204030204"/>
                <a:ea typeface="+mn-ea"/>
              </a:rPr>
              <a:t>in a timely way;  a </a:t>
            </a:r>
            <a:r>
              <a:rPr lang="en-GB" altLang="zh-CN" sz="2500" dirty="0">
                <a:solidFill>
                  <a:prstClr val="black"/>
                </a:solidFill>
                <a:latin typeface="Calibri" panose="020F0502020204030204"/>
                <a:ea typeface="等线" panose="02010600030101010101" pitchFamily="2" charset="-122"/>
              </a:rPr>
              <a:t>critical </a:t>
            </a:r>
            <a:r>
              <a:rPr lang="en-GB" altLang="zh-CN" sz="2500" b="1" dirty="0">
                <a:solidFill>
                  <a:srgbClr val="0963BA"/>
                </a:solidFill>
                <a:latin typeface="Calibri" panose="020F0502020204030204"/>
                <a:ea typeface="+mn-ea"/>
              </a:rPr>
              <a:t>supplement to existing sources </a:t>
            </a:r>
            <a:r>
              <a:rPr lang="en-GB" altLang="zh-CN" sz="2500" dirty="0">
                <a:solidFill>
                  <a:prstClr val="black"/>
                </a:solidFill>
                <a:latin typeface="Calibri" panose="020F0502020204030204"/>
                <a:ea typeface="等线" panose="02010600030101010101" pitchFamily="2" charset="-122"/>
              </a:rPr>
              <a:t>on land use and land prices</a:t>
            </a:r>
          </a:p>
          <a:p>
            <a:pPr marL="743497" lvl="1" indent="-285964" defTabSz="457541" eaLnBrk="1" fontAlgn="auto" hangingPunct="1">
              <a:spcBef>
                <a:spcPts val="0"/>
              </a:spcBef>
              <a:spcAft>
                <a:spcPts val="0"/>
              </a:spcAft>
              <a:buFont typeface="Courier New" panose="02070309020205020404" pitchFamily="49" charset="0"/>
              <a:buChar char="o"/>
              <a:defRPr/>
            </a:pPr>
            <a:endParaRPr lang="en-GB" altLang="zh-CN" sz="1803" dirty="0">
              <a:solidFill>
                <a:prstClr val="black"/>
              </a:solidFill>
              <a:latin typeface="Calibri" panose="020F0502020204030204"/>
              <a:ea typeface="等线" panose="02010600030101010101" pitchFamily="2" charset="-122"/>
            </a:endParaRPr>
          </a:p>
          <a:p>
            <a:pPr marL="0" indent="0" defTabSz="457541" eaLnBrk="1" fontAlgn="auto" hangingPunct="1">
              <a:spcBef>
                <a:spcPts val="0"/>
              </a:spcBef>
              <a:spcAft>
                <a:spcPts val="0"/>
              </a:spcAft>
              <a:buFont typeface="Wingdings" panose="05000000000000000000" pitchFamily="2" charset="2"/>
              <a:buNone/>
              <a:defRPr/>
            </a:pPr>
            <a:r>
              <a:rPr lang="en-GB" altLang="zh-CN" sz="3200" b="1" dirty="0">
                <a:solidFill>
                  <a:prstClr val="black"/>
                </a:solidFill>
                <a:latin typeface="Calibri" panose="020F0502020204030204"/>
                <a:ea typeface="等线" panose="02010600030101010101" pitchFamily="2" charset="-122"/>
              </a:rPr>
              <a:t>(2) The land prices show that Shanghai is, strictly speaking, a one-centre metropolis</a:t>
            </a:r>
          </a:p>
          <a:p>
            <a:pPr marL="743497" lvl="1" indent="-285964" defTabSz="457541" eaLnBrk="1" fontAlgn="auto" hangingPunct="1">
              <a:spcBef>
                <a:spcPts val="0"/>
              </a:spcBef>
              <a:spcAft>
                <a:spcPts val="0"/>
              </a:spcAft>
              <a:buFont typeface="Courier New" panose="02070309020205020404" pitchFamily="49" charset="0"/>
              <a:buChar char="o"/>
              <a:defRPr/>
            </a:pPr>
            <a:r>
              <a:rPr lang="en-GB" sz="2500" b="1" dirty="0">
                <a:solidFill>
                  <a:srgbClr val="0963BA"/>
                </a:solidFill>
                <a:latin typeface="Calibri" panose="020F0502020204030204"/>
                <a:ea typeface="+mn-ea"/>
              </a:rPr>
              <a:t>This singular centre has inched outwards into a fringe area; expansion into the far suburbs has not engendered new centres </a:t>
            </a:r>
          </a:p>
          <a:p>
            <a:pPr marL="743497" lvl="1" indent="-285964" defTabSz="457541" eaLnBrk="1" fontAlgn="auto" hangingPunct="1">
              <a:spcBef>
                <a:spcPts val="0"/>
              </a:spcBef>
              <a:spcAft>
                <a:spcPts val="0"/>
              </a:spcAft>
              <a:buFont typeface="Courier New" panose="02070309020205020404" pitchFamily="49" charset="0"/>
              <a:buChar char="o"/>
              <a:defRPr/>
            </a:pPr>
            <a:endParaRPr lang="en-GB" sz="2505" b="1" dirty="0">
              <a:solidFill>
                <a:srgbClr val="0963BA"/>
              </a:solidFill>
              <a:latin typeface="Calibri" panose="020F0502020204030204"/>
              <a:ea typeface="+mn-ea"/>
            </a:endParaRPr>
          </a:p>
          <a:p>
            <a:pPr marL="0" lvl="1" indent="0" defTabSz="457541" eaLnBrk="1" fontAlgn="auto" hangingPunct="1">
              <a:spcBef>
                <a:spcPts val="0"/>
              </a:spcBef>
              <a:spcAft>
                <a:spcPts val="0"/>
              </a:spcAft>
              <a:buFont typeface="Wingdings" panose="05000000000000000000" pitchFamily="2" charset="2"/>
              <a:buNone/>
              <a:defRPr/>
            </a:pPr>
            <a:r>
              <a:rPr lang="en-GB" altLang="zh-CN" sz="3200" b="1" dirty="0">
                <a:solidFill>
                  <a:prstClr val="black"/>
                </a:solidFill>
                <a:latin typeface="Calibri" panose="020F0502020204030204"/>
                <a:ea typeface="等线" panose="02010600030101010101" pitchFamily="2" charset="-122"/>
              </a:rPr>
              <a:t>(3) However, some planned sub-centres are worth watching</a:t>
            </a:r>
            <a:endParaRPr lang="en-US" sz="3200" b="1" dirty="0">
              <a:solidFill>
                <a:srgbClr val="0963BA"/>
              </a:solidFill>
              <a:latin typeface="Calibri" panose="020F0502020204030204"/>
              <a:ea typeface="+mn-ea"/>
            </a:endParaRPr>
          </a:p>
          <a:p>
            <a:pPr marL="743497" lvl="1" indent="-285964" defTabSz="457541" eaLnBrk="1" fontAlgn="auto" hangingPunct="1">
              <a:spcBef>
                <a:spcPts val="0"/>
              </a:spcBef>
              <a:spcAft>
                <a:spcPts val="0"/>
              </a:spcAft>
              <a:buFont typeface="Courier New" panose="02070309020205020404" pitchFamily="49" charset="0"/>
              <a:buChar char="o"/>
              <a:defRPr/>
            </a:pPr>
            <a:r>
              <a:rPr lang="en-GB" sz="2500" dirty="0">
                <a:solidFill>
                  <a:prstClr val="black"/>
                </a:solidFill>
                <a:latin typeface="Calibri" panose="020F0502020204030204"/>
              </a:rPr>
              <a:t>This includes 6 out of 7 </a:t>
            </a:r>
            <a:r>
              <a:rPr lang="en-GB" sz="2500" b="1" dirty="0">
                <a:solidFill>
                  <a:srgbClr val="0963BA"/>
                </a:solidFill>
                <a:latin typeface="Calibri" panose="020F0502020204030204"/>
              </a:rPr>
              <a:t>satellite cities and one out of 13 new towns</a:t>
            </a:r>
          </a:p>
          <a:p>
            <a:pPr marL="743497" lvl="1" indent="-285964" defTabSz="457541" eaLnBrk="1" fontAlgn="auto" hangingPunct="1">
              <a:spcBef>
                <a:spcPts val="0"/>
              </a:spcBef>
              <a:spcAft>
                <a:spcPts val="0"/>
              </a:spcAft>
              <a:buFont typeface="Courier New" panose="02070309020205020404" pitchFamily="49" charset="0"/>
              <a:buChar char="o"/>
              <a:defRPr/>
            </a:pPr>
            <a:r>
              <a:rPr lang="en-GB" sz="2500" dirty="0">
                <a:solidFill>
                  <a:prstClr val="black"/>
                </a:solidFill>
                <a:latin typeface="Calibri" panose="020F0502020204030204"/>
              </a:rPr>
              <a:t>Satellite cities have a higher political and administrative status. </a:t>
            </a:r>
          </a:p>
          <a:p>
            <a:pPr marL="743497" lvl="1" indent="-285964" defTabSz="457541" eaLnBrk="1" fontAlgn="auto" hangingPunct="1">
              <a:spcBef>
                <a:spcPts val="0"/>
              </a:spcBef>
              <a:spcAft>
                <a:spcPts val="0"/>
              </a:spcAft>
              <a:buFont typeface="Courier New" panose="02070309020205020404" pitchFamily="49" charset="0"/>
              <a:buChar char="o"/>
              <a:defRPr/>
            </a:pPr>
            <a:endParaRPr lang="en-US" sz="2302" dirty="0">
              <a:solidFill>
                <a:prstClr val="black"/>
              </a:solidFill>
              <a:latin typeface="Calibri" panose="020F0502020204030204"/>
            </a:endParaRPr>
          </a:p>
          <a:p>
            <a:pPr marL="0" lvl="1" indent="0" defTabSz="457541" eaLnBrk="1" fontAlgn="auto" hangingPunct="1">
              <a:spcBef>
                <a:spcPts val="0"/>
              </a:spcBef>
              <a:spcAft>
                <a:spcPts val="0"/>
              </a:spcAft>
              <a:buFont typeface="Wingdings" panose="05000000000000000000" pitchFamily="2" charset="2"/>
              <a:buNone/>
              <a:defRPr/>
            </a:pPr>
            <a:r>
              <a:rPr lang="en-GB" sz="3200" b="1" dirty="0">
                <a:solidFill>
                  <a:prstClr val="black"/>
                </a:solidFill>
                <a:latin typeface="Calibri" panose="020F0502020204030204"/>
                <a:ea typeface="等线" panose="02010600030101010101" pitchFamily="2" charset="-122"/>
              </a:rPr>
              <a:t>(4) Continuous monitoring of this data helps to inform planning and investment strategies that support Shanghai’s quest for poly-centricity.</a:t>
            </a:r>
          </a:p>
        </p:txBody>
      </p:sp>
      <p:sp>
        <p:nvSpPr>
          <p:cNvPr id="26" name="TextBox 15">
            <a:extLst>
              <a:ext uri="{FF2B5EF4-FFF2-40B4-BE49-F238E27FC236}">
                <a16:creationId xmlns:a16="http://schemas.microsoft.com/office/drawing/2014/main" id="{52D93F4F-0A76-4EE6-8AA5-6B5CFE7F2986}"/>
              </a:ext>
            </a:extLst>
          </p:cNvPr>
          <p:cNvSpPr txBox="1">
            <a:spLocks noChangeArrowheads="1"/>
          </p:cNvSpPr>
          <p:nvPr/>
        </p:nvSpPr>
        <p:spPr bwMode="auto">
          <a:xfrm>
            <a:off x="11277501" y="35829825"/>
            <a:ext cx="9549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GB" altLang="en-US" sz="4800" dirty="0">
                <a:solidFill>
                  <a:srgbClr val="000000"/>
                </a:solidFill>
                <a:latin typeface="Franklin Gothic Medium Cond" panose="020B0606030402020204" pitchFamily="34" charset="0"/>
              </a:rPr>
              <a:t>Conclusions</a:t>
            </a:r>
          </a:p>
        </p:txBody>
      </p:sp>
      <p:grpSp>
        <p:nvGrpSpPr>
          <p:cNvPr id="63" name="Group 62">
            <a:extLst>
              <a:ext uri="{FF2B5EF4-FFF2-40B4-BE49-F238E27FC236}">
                <a16:creationId xmlns:a16="http://schemas.microsoft.com/office/drawing/2014/main" id="{D38C08D5-EFD1-4777-9B1B-474AF1E5E567}"/>
              </a:ext>
            </a:extLst>
          </p:cNvPr>
          <p:cNvGrpSpPr/>
          <p:nvPr/>
        </p:nvGrpSpPr>
        <p:grpSpPr>
          <a:xfrm>
            <a:off x="11098816" y="5102735"/>
            <a:ext cx="18654567" cy="5678948"/>
            <a:chOff x="16801121" y="7397478"/>
            <a:chExt cx="17878649" cy="5442738"/>
          </a:xfrm>
        </p:grpSpPr>
        <p:grpSp>
          <p:nvGrpSpPr>
            <p:cNvPr id="64" name="Group 63">
              <a:extLst>
                <a:ext uri="{FF2B5EF4-FFF2-40B4-BE49-F238E27FC236}">
                  <a16:creationId xmlns:a16="http://schemas.microsoft.com/office/drawing/2014/main" id="{350986D2-C7F9-490D-ACF8-0B983F5360B8}"/>
                </a:ext>
              </a:extLst>
            </p:cNvPr>
            <p:cNvGrpSpPr/>
            <p:nvPr/>
          </p:nvGrpSpPr>
          <p:grpSpPr>
            <a:xfrm>
              <a:off x="25416631" y="7485771"/>
              <a:ext cx="9263139" cy="5354445"/>
              <a:chOff x="6414654" y="3451711"/>
              <a:chExt cx="5892755" cy="3406236"/>
            </a:xfrm>
          </p:grpSpPr>
          <p:pic>
            <p:nvPicPr>
              <p:cNvPr id="71" name="内容占位符 2" descr="1970-2010不同时期上海城市用地分布图.jpg">
                <a:extLst>
                  <a:ext uri="{FF2B5EF4-FFF2-40B4-BE49-F238E27FC236}">
                    <a16:creationId xmlns:a16="http://schemas.microsoft.com/office/drawing/2014/main" id="{58AD7FCD-EFA6-4BC9-A516-BDE111D323FC}"/>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t="50332"/>
              <a:stretch/>
            </p:blipFill>
            <p:spPr bwMode="auto">
              <a:xfrm>
                <a:off x="6414654" y="3451711"/>
                <a:ext cx="5892755" cy="340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E33A5327-9884-42E8-97D9-6BFB786EBC20}"/>
                  </a:ext>
                </a:extLst>
              </p:cNvPr>
              <p:cNvSpPr/>
              <p:nvPr/>
            </p:nvSpPr>
            <p:spPr>
              <a:xfrm>
                <a:off x="8368970" y="6268486"/>
                <a:ext cx="767466" cy="297768"/>
              </a:xfrm>
              <a:prstGeom prst="rect">
                <a:avLst/>
              </a:prstGeom>
              <a:solidFill>
                <a:schemeClr val="bg1"/>
              </a:solidFill>
            </p:spPr>
            <p:txBody>
              <a:bodyPr wrap="square">
                <a:spAutoFit/>
              </a:bodyPr>
              <a:lstStyle/>
              <a:p>
                <a:pPr algn="r">
                  <a:lnSpc>
                    <a:spcPct val="107000"/>
                  </a:lnSpc>
                  <a:spcBef>
                    <a:spcPts val="600"/>
                  </a:spcBef>
                  <a:spcAft>
                    <a:spcPts val="600"/>
                  </a:spcAft>
                </a:pPr>
                <a:r>
                  <a:rPr lang="en-US" sz="2400"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2000</a:t>
                </a: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73" name="Rectangle 72">
                <a:extLst>
                  <a:ext uri="{FF2B5EF4-FFF2-40B4-BE49-F238E27FC236}">
                    <a16:creationId xmlns:a16="http://schemas.microsoft.com/office/drawing/2014/main" id="{39CEC22C-C702-4300-882B-033DCA73847A}"/>
                  </a:ext>
                </a:extLst>
              </p:cNvPr>
              <p:cNvSpPr/>
              <p:nvPr/>
            </p:nvSpPr>
            <p:spPr>
              <a:xfrm>
                <a:off x="11099414" y="6268486"/>
                <a:ext cx="767466" cy="297768"/>
              </a:xfrm>
              <a:prstGeom prst="rect">
                <a:avLst/>
              </a:prstGeom>
              <a:solidFill>
                <a:schemeClr val="bg1"/>
              </a:solidFill>
            </p:spPr>
            <p:txBody>
              <a:bodyPr wrap="square">
                <a:spAutoFit/>
              </a:bodyPr>
              <a:lstStyle/>
              <a:p>
                <a:pPr algn="r">
                  <a:lnSpc>
                    <a:spcPct val="107000"/>
                  </a:lnSpc>
                  <a:spcBef>
                    <a:spcPts val="600"/>
                  </a:spcBef>
                  <a:spcAft>
                    <a:spcPts val="600"/>
                  </a:spcAft>
                </a:pPr>
                <a:r>
                  <a:rPr lang="en-US" sz="2400"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2010</a:t>
                </a: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74" name="Rectangle 73">
                <a:extLst>
                  <a:ext uri="{FF2B5EF4-FFF2-40B4-BE49-F238E27FC236}">
                    <a16:creationId xmlns:a16="http://schemas.microsoft.com/office/drawing/2014/main" id="{6DCA8B02-05AE-495E-AC5D-B0AB739F495A}"/>
                  </a:ext>
                </a:extLst>
              </p:cNvPr>
              <p:cNvSpPr/>
              <p:nvPr/>
            </p:nvSpPr>
            <p:spPr>
              <a:xfrm>
                <a:off x="6915128" y="3812560"/>
                <a:ext cx="487111" cy="178905"/>
              </a:xfrm>
              <a:prstGeom prst="rect">
                <a:avLst/>
              </a:prstGeom>
              <a:solidFill>
                <a:schemeClr val="bg1"/>
              </a:solidFill>
            </p:spPr>
            <p:txBody>
              <a:bodyPr wrap="square">
                <a:spAutoFit/>
              </a:bodyPr>
              <a:lstStyle/>
              <a:p>
                <a:pPr algn="r">
                  <a:lnSpc>
                    <a:spcPct val="107000"/>
                  </a:lnSpc>
                  <a:spcBef>
                    <a:spcPts val="600"/>
                  </a:spcBef>
                  <a:spcAft>
                    <a:spcPts val="600"/>
                  </a:spcAft>
                </a:pP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75" name="Rectangle 74">
                <a:extLst>
                  <a:ext uri="{FF2B5EF4-FFF2-40B4-BE49-F238E27FC236}">
                    <a16:creationId xmlns:a16="http://schemas.microsoft.com/office/drawing/2014/main" id="{1C9E48D1-DA35-42C3-8903-B466BC2212E9}"/>
                  </a:ext>
                </a:extLst>
              </p:cNvPr>
              <p:cNvSpPr/>
              <p:nvPr/>
            </p:nvSpPr>
            <p:spPr>
              <a:xfrm>
                <a:off x="9611268" y="3860066"/>
                <a:ext cx="487111" cy="178905"/>
              </a:xfrm>
              <a:prstGeom prst="rect">
                <a:avLst/>
              </a:prstGeom>
              <a:solidFill>
                <a:schemeClr val="bg1"/>
              </a:solidFill>
            </p:spPr>
            <p:txBody>
              <a:bodyPr wrap="square">
                <a:spAutoFit/>
              </a:bodyPr>
              <a:lstStyle/>
              <a:p>
                <a:pPr algn="r">
                  <a:lnSpc>
                    <a:spcPct val="107000"/>
                  </a:lnSpc>
                  <a:spcBef>
                    <a:spcPts val="600"/>
                  </a:spcBef>
                  <a:spcAft>
                    <a:spcPts val="600"/>
                  </a:spcAft>
                </a:pP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grpSp>
        <p:grpSp>
          <p:nvGrpSpPr>
            <p:cNvPr id="65" name="Group 64">
              <a:extLst>
                <a:ext uri="{FF2B5EF4-FFF2-40B4-BE49-F238E27FC236}">
                  <a16:creationId xmlns:a16="http://schemas.microsoft.com/office/drawing/2014/main" id="{733BFED5-C173-460A-AA1E-36B087259A3E}"/>
                </a:ext>
              </a:extLst>
            </p:cNvPr>
            <p:cNvGrpSpPr/>
            <p:nvPr/>
          </p:nvGrpSpPr>
          <p:grpSpPr>
            <a:xfrm>
              <a:off x="16801121" y="7397478"/>
              <a:ext cx="8936754" cy="5289573"/>
              <a:chOff x="6414655" y="0"/>
              <a:chExt cx="5685125" cy="3364967"/>
            </a:xfrm>
          </p:grpSpPr>
          <p:pic>
            <p:nvPicPr>
              <p:cNvPr id="66" name="内容占位符 2" descr="1970-2010不同时期上海城市用地分布图.jpg">
                <a:extLst>
                  <a:ext uri="{FF2B5EF4-FFF2-40B4-BE49-F238E27FC236}">
                    <a16:creationId xmlns:a16="http://schemas.microsoft.com/office/drawing/2014/main" id="{0E311BF4-E996-4644-9D08-65F29B9FBF1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r="3523" b="50933"/>
              <a:stretch/>
            </p:blipFill>
            <p:spPr bwMode="auto">
              <a:xfrm>
                <a:off x="6414655" y="0"/>
                <a:ext cx="5685125" cy="336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E31E63A8-FE17-45DC-AB07-478BC1A47E09}"/>
                  </a:ext>
                </a:extLst>
              </p:cNvPr>
              <p:cNvSpPr/>
              <p:nvPr/>
            </p:nvSpPr>
            <p:spPr>
              <a:xfrm>
                <a:off x="8368970" y="2883769"/>
                <a:ext cx="767466" cy="297768"/>
              </a:xfrm>
              <a:prstGeom prst="rect">
                <a:avLst/>
              </a:prstGeom>
              <a:solidFill>
                <a:schemeClr val="bg1"/>
              </a:solidFill>
            </p:spPr>
            <p:txBody>
              <a:bodyPr wrap="square">
                <a:spAutoFit/>
              </a:bodyPr>
              <a:lstStyle/>
              <a:p>
                <a:pPr algn="r">
                  <a:lnSpc>
                    <a:spcPct val="107000"/>
                  </a:lnSpc>
                  <a:spcBef>
                    <a:spcPts val="600"/>
                  </a:spcBef>
                  <a:spcAft>
                    <a:spcPts val="600"/>
                  </a:spcAft>
                </a:pPr>
                <a:r>
                  <a:rPr lang="en-US" sz="2400"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1980</a:t>
                </a: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68" name="Rectangle 67">
                <a:extLst>
                  <a:ext uri="{FF2B5EF4-FFF2-40B4-BE49-F238E27FC236}">
                    <a16:creationId xmlns:a16="http://schemas.microsoft.com/office/drawing/2014/main" id="{48331CBE-2BDA-4512-9636-93E5E30AF1AC}"/>
                  </a:ext>
                </a:extLst>
              </p:cNvPr>
              <p:cNvSpPr/>
              <p:nvPr/>
            </p:nvSpPr>
            <p:spPr>
              <a:xfrm>
                <a:off x="11099414" y="2883769"/>
                <a:ext cx="767466" cy="297768"/>
              </a:xfrm>
              <a:prstGeom prst="rect">
                <a:avLst/>
              </a:prstGeom>
              <a:solidFill>
                <a:schemeClr val="bg1"/>
              </a:solidFill>
            </p:spPr>
            <p:txBody>
              <a:bodyPr wrap="square">
                <a:spAutoFit/>
              </a:bodyPr>
              <a:lstStyle/>
              <a:p>
                <a:pPr algn="r">
                  <a:lnSpc>
                    <a:spcPct val="107000"/>
                  </a:lnSpc>
                  <a:spcBef>
                    <a:spcPts val="600"/>
                  </a:spcBef>
                  <a:spcAft>
                    <a:spcPts val="600"/>
                  </a:spcAft>
                </a:pPr>
                <a:r>
                  <a:rPr lang="en-US" sz="2400"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rPr>
                  <a:t>1990</a:t>
                </a: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69" name="Rectangle 68">
                <a:extLst>
                  <a:ext uri="{FF2B5EF4-FFF2-40B4-BE49-F238E27FC236}">
                    <a16:creationId xmlns:a16="http://schemas.microsoft.com/office/drawing/2014/main" id="{E9AB8EDC-5B75-4187-ACB7-020D81A12726}"/>
                  </a:ext>
                </a:extLst>
              </p:cNvPr>
              <p:cNvSpPr/>
              <p:nvPr/>
            </p:nvSpPr>
            <p:spPr>
              <a:xfrm>
                <a:off x="6915128" y="412206"/>
                <a:ext cx="487111" cy="178905"/>
              </a:xfrm>
              <a:prstGeom prst="rect">
                <a:avLst/>
              </a:prstGeom>
              <a:solidFill>
                <a:schemeClr val="bg1"/>
              </a:solidFill>
            </p:spPr>
            <p:txBody>
              <a:bodyPr wrap="square">
                <a:spAutoFit/>
              </a:bodyPr>
              <a:lstStyle/>
              <a:p>
                <a:pPr algn="r">
                  <a:lnSpc>
                    <a:spcPct val="107000"/>
                  </a:lnSpc>
                  <a:spcBef>
                    <a:spcPts val="600"/>
                  </a:spcBef>
                  <a:spcAft>
                    <a:spcPts val="600"/>
                  </a:spcAft>
                </a:pP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sp>
            <p:nvSpPr>
              <p:cNvPr id="70" name="Rectangle 69">
                <a:extLst>
                  <a:ext uri="{FF2B5EF4-FFF2-40B4-BE49-F238E27FC236}">
                    <a16:creationId xmlns:a16="http://schemas.microsoft.com/office/drawing/2014/main" id="{35C75C8E-4342-4117-905E-0898796AFFB1}"/>
                  </a:ext>
                </a:extLst>
              </p:cNvPr>
              <p:cNvSpPr/>
              <p:nvPr/>
            </p:nvSpPr>
            <p:spPr>
              <a:xfrm>
                <a:off x="9611268" y="412206"/>
                <a:ext cx="487111" cy="178905"/>
              </a:xfrm>
              <a:prstGeom prst="rect">
                <a:avLst/>
              </a:prstGeom>
              <a:solidFill>
                <a:schemeClr val="bg1"/>
              </a:solidFill>
            </p:spPr>
            <p:txBody>
              <a:bodyPr wrap="square">
                <a:spAutoFit/>
              </a:bodyPr>
              <a:lstStyle/>
              <a:p>
                <a:pPr algn="r">
                  <a:lnSpc>
                    <a:spcPct val="107000"/>
                  </a:lnSpc>
                  <a:spcBef>
                    <a:spcPts val="600"/>
                  </a:spcBef>
                  <a:spcAft>
                    <a:spcPts val="600"/>
                  </a:spcAft>
                </a:pPr>
                <a:endParaRPr lang="en-US" sz="1200" dirty="0">
                  <a:latin typeface="Calibri" panose="020F0502020204030204" pitchFamily="34" charset="0"/>
                  <a:ea typeface="等线" panose="02010600030101010101" pitchFamily="2" charset="-122"/>
                  <a:cs typeface="Times New Roman" panose="02020603050405020304" pitchFamily="18" charset="0"/>
                </a:endParaRPr>
              </a:p>
            </p:txBody>
          </p:sp>
        </p:grpSp>
      </p:grpSp>
      <p:sp>
        <p:nvSpPr>
          <p:cNvPr id="76" name="TextBox 11">
            <a:extLst>
              <a:ext uri="{FF2B5EF4-FFF2-40B4-BE49-F238E27FC236}">
                <a16:creationId xmlns:a16="http://schemas.microsoft.com/office/drawing/2014/main" id="{E76325E2-0C32-4306-A075-2AD9F0D39FA2}"/>
              </a:ext>
            </a:extLst>
          </p:cNvPr>
          <p:cNvSpPr txBox="1">
            <a:spLocks noChangeArrowheads="1"/>
          </p:cNvSpPr>
          <p:nvPr/>
        </p:nvSpPr>
        <p:spPr bwMode="auto">
          <a:xfrm>
            <a:off x="11170268" y="16674709"/>
            <a:ext cx="158389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GB" altLang="en-US" sz="4800" dirty="0">
                <a:solidFill>
                  <a:srgbClr val="000000"/>
                </a:solidFill>
                <a:latin typeface="Franklin Gothic Medium Cond" panose="020B0606030402020204" pitchFamily="34" charset="0"/>
              </a:rPr>
              <a:t>Rise in land transaction volume and price: opposing patterns  </a:t>
            </a:r>
          </a:p>
        </p:txBody>
      </p:sp>
      <p:grpSp>
        <p:nvGrpSpPr>
          <p:cNvPr id="105" name="Group 104">
            <a:extLst>
              <a:ext uri="{FF2B5EF4-FFF2-40B4-BE49-F238E27FC236}">
                <a16:creationId xmlns:a16="http://schemas.microsoft.com/office/drawing/2014/main" id="{33BE2259-C35A-429C-82B3-9D07258AEA1F}"/>
              </a:ext>
            </a:extLst>
          </p:cNvPr>
          <p:cNvGrpSpPr/>
          <p:nvPr/>
        </p:nvGrpSpPr>
        <p:grpSpPr>
          <a:xfrm>
            <a:off x="11282299" y="17858855"/>
            <a:ext cx="17900650" cy="4066562"/>
            <a:chOff x="11282299" y="17302088"/>
            <a:chExt cx="17900650" cy="4066562"/>
          </a:xfrm>
        </p:grpSpPr>
        <p:pic>
          <p:nvPicPr>
            <p:cNvPr id="77" name="Picture 24" descr="C:\Users\tianr\AppData\Local\Microsoft\Windows\INetCache\Content.Word\Axial Division_2.jpg">
              <a:extLst>
                <a:ext uri="{FF2B5EF4-FFF2-40B4-BE49-F238E27FC236}">
                  <a16:creationId xmlns:a16="http://schemas.microsoft.com/office/drawing/2014/main" id="{4E21B632-A666-49D2-BE8B-D77E9E4A22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7974" y="17400513"/>
              <a:ext cx="2894012"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DE66D3EA-4282-4318-8E62-366E6C65F7FA}"/>
                </a:ext>
              </a:extLst>
            </p:cNvPr>
            <p:cNvSpPr/>
            <p:nvPr/>
          </p:nvSpPr>
          <p:spPr>
            <a:xfrm>
              <a:off x="14247749" y="17302088"/>
              <a:ext cx="5197475" cy="4066562"/>
            </a:xfrm>
            <a:prstGeom prst="rect">
              <a:avLst/>
            </a:prstGeom>
          </p:spPr>
          <p:txBody>
            <a:bodyPr>
              <a:spAutoFit/>
            </a:bodyPr>
            <a:lstStyle/>
            <a:p>
              <a:pPr marL="285964" indent="-285964" defTabSz="457541" eaLnBrk="1" fontAlgn="auto" hangingPunct="1">
                <a:spcBef>
                  <a:spcPts val="0"/>
                </a:spcBef>
                <a:spcAft>
                  <a:spcPts val="1202"/>
                </a:spcAft>
                <a:buFont typeface="Wingdings" panose="05000000000000000000" pitchFamily="2" charset="2"/>
                <a:buChar char="§"/>
                <a:defRPr/>
              </a:pPr>
              <a:r>
                <a:rPr lang="en-GB" sz="3199" b="1" u="sng" dirty="0">
                  <a:solidFill>
                    <a:prstClr val="black"/>
                  </a:solidFill>
                  <a:latin typeface="Calibri" panose="020F0502020204030204"/>
                </a:rPr>
                <a:t>Land development sites</a:t>
              </a:r>
            </a:p>
            <a:p>
              <a:pPr marL="274524" lvl="1" indent="-285964" defTabSz="457541" eaLnBrk="1" fontAlgn="auto" hangingPunct="1">
                <a:spcBef>
                  <a:spcPts val="0"/>
                </a:spcBef>
                <a:spcAft>
                  <a:spcPts val="0"/>
                </a:spcAft>
                <a:buFont typeface="Courier New" panose="02070309020205020404" pitchFamily="49" charset="0"/>
                <a:buChar char="o"/>
                <a:defRPr/>
              </a:pPr>
              <a:r>
                <a:rPr lang="en-GB" sz="2403" b="1" dirty="0">
                  <a:solidFill>
                    <a:srgbClr val="0963BA"/>
                  </a:solidFill>
                  <a:latin typeface="Calibri" panose="020F0502020204030204"/>
                  <a:ea typeface="+mn-ea"/>
                </a:rPr>
                <a:t>Fringe areas to historic core</a:t>
              </a:r>
              <a:r>
                <a:rPr lang="en-GB" sz="2403" dirty="0">
                  <a:solidFill>
                    <a:prstClr val="black"/>
                  </a:solidFill>
                  <a:latin typeface="Calibri" panose="020F0502020204030204"/>
                  <a:ea typeface="+mn-ea"/>
                </a:rPr>
                <a:t>: rapid development and redevelopment here are shaping an expanded centre for Shanghai.</a:t>
              </a:r>
            </a:p>
            <a:p>
              <a:pPr marL="274524" lvl="1" indent="-285964" defTabSz="457541" eaLnBrk="1" fontAlgn="auto" hangingPunct="1">
                <a:spcBef>
                  <a:spcPts val="0"/>
                </a:spcBef>
                <a:spcAft>
                  <a:spcPts val="0"/>
                </a:spcAft>
                <a:buFont typeface="Courier New" panose="02070309020205020404" pitchFamily="49" charset="0"/>
                <a:buChar char="o"/>
                <a:defRPr/>
              </a:pPr>
              <a:r>
                <a:rPr lang="en-GB" sz="2403" b="1" dirty="0">
                  <a:solidFill>
                    <a:srgbClr val="0963BA"/>
                  </a:solidFill>
                  <a:latin typeface="Calibri" panose="020F0502020204030204"/>
                  <a:ea typeface="+mn-ea"/>
                </a:rPr>
                <a:t>Far suburbs</a:t>
              </a:r>
              <a:r>
                <a:rPr lang="en-GB" sz="2403" dirty="0">
                  <a:solidFill>
                    <a:prstClr val="black"/>
                  </a:solidFill>
                  <a:latin typeface="Calibri" panose="020F0502020204030204"/>
                  <a:ea typeface="+mn-ea"/>
                </a:rPr>
                <a:t>: new development stimulated by financial and fiscal incentives of the </a:t>
              </a:r>
              <a:r>
                <a:rPr lang="en-GB" sz="2403" dirty="0" err="1">
                  <a:solidFill>
                    <a:prstClr val="black"/>
                  </a:solidFill>
                  <a:latin typeface="Calibri" panose="020F0502020204030204"/>
                  <a:ea typeface="+mn-ea"/>
                </a:rPr>
                <a:t>the</a:t>
              </a:r>
              <a:r>
                <a:rPr lang="en-GB" sz="2403" dirty="0">
                  <a:solidFill>
                    <a:prstClr val="black"/>
                  </a:solidFill>
                  <a:latin typeface="Calibri" panose="020F0502020204030204"/>
                  <a:ea typeface="+mn-ea"/>
                </a:rPr>
                <a:t> municipal masterplan, which aims to develop a polycentric city.</a:t>
              </a:r>
            </a:p>
          </p:txBody>
        </p:sp>
        <p:pic>
          <p:nvPicPr>
            <p:cNvPr id="79" name="Picture 25">
              <a:extLst>
                <a:ext uri="{FF2B5EF4-FFF2-40B4-BE49-F238E27FC236}">
                  <a16:creationId xmlns:a16="http://schemas.microsoft.com/office/drawing/2014/main" id="{C8D87D57-D8B0-42B7-9732-81A45DB94F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52149" y="17397338"/>
              <a:ext cx="28956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a:extLst>
                <a:ext uri="{FF2B5EF4-FFF2-40B4-BE49-F238E27FC236}">
                  <a16:creationId xmlns:a16="http://schemas.microsoft.com/office/drawing/2014/main" id="{6BB76A49-F56F-4723-BC55-7311434967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686" y="17400513"/>
              <a:ext cx="28987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16">
              <a:extLst>
                <a:ext uri="{FF2B5EF4-FFF2-40B4-BE49-F238E27FC236}">
                  <a16:creationId xmlns:a16="http://schemas.microsoft.com/office/drawing/2014/main" id="{B28D2043-0270-4B19-A6C4-5DFCEF7231C6}"/>
                </a:ext>
              </a:extLst>
            </p:cNvPr>
            <p:cNvSpPr txBox="1">
              <a:spLocks noChangeArrowheads="1"/>
            </p:cNvSpPr>
            <p:nvPr/>
          </p:nvSpPr>
          <p:spPr bwMode="auto">
            <a:xfrm>
              <a:off x="26130186" y="20869201"/>
              <a:ext cx="3052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spcAft>
                  <a:spcPts val="1397"/>
                </a:spcAft>
                <a:buFont typeface="Arial" panose="020B0604020202020204" pitchFamily="34" charset="0"/>
                <a:buNone/>
                <a:defRPr/>
              </a:pPr>
              <a:r>
                <a:rPr lang="en-US" altLang="en-US" sz="2403" i="1" dirty="0"/>
                <a:t>Circular Sections</a:t>
              </a:r>
              <a:endParaRPr lang="en-GB" altLang="en-US" sz="2403" i="1" dirty="0"/>
            </a:p>
          </p:txBody>
        </p:sp>
        <p:sp>
          <p:nvSpPr>
            <p:cNvPr id="82" name="Rectangle 81">
              <a:extLst>
                <a:ext uri="{FF2B5EF4-FFF2-40B4-BE49-F238E27FC236}">
                  <a16:creationId xmlns:a16="http://schemas.microsoft.com/office/drawing/2014/main" id="{2228122C-A667-4B92-9747-97E8C32F0C51}"/>
                </a:ext>
              </a:extLst>
            </p:cNvPr>
            <p:cNvSpPr/>
            <p:nvPr/>
          </p:nvSpPr>
          <p:spPr>
            <a:xfrm>
              <a:off x="22410674" y="17317963"/>
              <a:ext cx="3719512" cy="2957220"/>
            </a:xfrm>
            <a:prstGeom prst="rect">
              <a:avLst/>
            </a:prstGeom>
          </p:spPr>
          <p:txBody>
            <a:bodyPr>
              <a:spAutoFit/>
            </a:bodyPr>
            <a:lstStyle/>
            <a:p>
              <a:pPr marL="285964" indent="-285964" defTabSz="457541" eaLnBrk="1" fontAlgn="auto" hangingPunct="1">
                <a:spcBef>
                  <a:spcPts val="0"/>
                </a:spcBef>
                <a:spcAft>
                  <a:spcPts val="1202"/>
                </a:spcAft>
                <a:buFont typeface="Wingdings" panose="05000000000000000000" pitchFamily="2" charset="2"/>
                <a:buChar char="§"/>
                <a:defRPr/>
              </a:pPr>
              <a:r>
                <a:rPr lang="en-GB" sz="3199" b="1" u="sng" dirty="0">
                  <a:solidFill>
                    <a:prstClr val="black"/>
                  </a:solidFill>
                  <a:latin typeface="Calibri" panose="020F0502020204030204"/>
                </a:rPr>
                <a:t>Land prices</a:t>
              </a:r>
              <a:endParaRPr lang="en-GB" sz="2801" b="1" u="sng" dirty="0">
                <a:solidFill>
                  <a:prstClr val="black"/>
                </a:solidFill>
                <a:latin typeface="Calibri" panose="020F0502020204030204"/>
              </a:endParaRPr>
            </a:p>
            <a:p>
              <a:pPr marL="274524" lvl="1" indent="-285964" defTabSz="457541" eaLnBrk="1" fontAlgn="auto" hangingPunct="1">
                <a:spcBef>
                  <a:spcPts val="0"/>
                </a:spcBef>
                <a:spcAft>
                  <a:spcPts val="0"/>
                </a:spcAft>
                <a:buFont typeface="Courier New" panose="02070309020205020404" pitchFamily="49" charset="0"/>
                <a:buChar char="o"/>
                <a:defRPr/>
              </a:pPr>
              <a:r>
                <a:rPr lang="en-GB" sz="2403" b="1" dirty="0">
                  <a:solidFill>
                    <a:srgbClr val="0963BA"/>
                  </a:solidFill>
                  <a:latin typeface="Calibri" panose="020F0502020204030204"/>
                  <a:ea typeface="+mn-ea"/>
                </a:rPr>
                <a:t>Peaks rise rapidly and remain in historic core;</a:t>
              </a:r>
            </a:p>
            <a:p>
              <a:pPr marL="274524" lvl="1" indent="-285964" defTabSz="457541" eaLnBrk="1" fontAlgn="auto" hangingPunct="1">
                <a:spcBef>
                  <a:spcPts val="0"/>
                </a:spcBef>
                <a:spcAft>
                  <a:spcPts val="0"/>
                </a:spcAft>
                <a:buFont typeface="Courier New" panose="02070309020205020404" pitchFamily="49" charset="0"/>
                <a:buChar char="o"/>
                <a:defRPr/>
              </a:pPr>
              <a:r>
                <a:rPr lang="en-GB" sz="2403" b="1" dirty="0">
                  <a:solidFill>
                    <a:srgbClr val="0963BA"/>
                  </a:solidFill>
                  <a:latin typeface="Calibri" panose="020F0502020204030204"/>
                  <a:ea typeface="+mn-ea"/>
                </a:rPr>
                <a:t>Places worth watching:</a:t>
              </a:r>
            </a:p>
            <a:p>
              <a:pPr marL="457541" lvl="1" indent="-343154" defTabSz="457541" eaLnBrk="1" fontAlgn="auto" hangingPunct="1">
                <a:spcBef>
                  <a:spcPts val="0"/>
                </a:spcBef>
                <a:spcAft>
                  <a:spcPts val="0"/>
                </a:spcAft>
                <a:buFont typeface="Wingdings" panose="05000000000000000000" pitchFamily="2" charset="2"/>
                <a:buChar char="ü"/>
                <a:defRPr/>
              </a:pPr>
              <a:r>
                <a:rPr lang="en-GB" sz="2403" dirty="0">
                  <a:solidFill>
                    <a:prstClr val="black"/>
                  </a:solidFill>
                  <a:latin typeface="Calibri" panose="020F0502020204030204"/>
                  <a:ea typeface="+mn-ea"/>
                </a:rPr>
                <a:t>6 of the 7 satellite cities</a:t>
              </a:r>
            </a:p>
            <a:p>
              <a:pPr marL="457541" lvl="1" indent="-343154" defTabSz="457541" eaLnBrk="1" fontAlgn="auto" hangingPunct="1">
                <a:spcBef>
                  <a:spcPts val="0"/>
                </a:spcBef>
                <a:spcAft>
                  <a:spcPts val="0"/>
                </a:spcAft>
                <a:buFont typeface="Wingdings" panose="05000000000000000000" pitchFamily="2" charset="2"/>
                <a:buChar char="ü"/>
                <a:defRPr/>
              </a:pPr>
              <a:r>
                <a:rPr lang="en-GB" sz="2403" dirty="0">
                  <a:solidFill>
                    <a:prstClr val="black"/>
                  </a:solidFill>
                  <a:latin typeface="Calibri" panose="020F0502020204030204"/>
                  <a:ea typeface="+mn-ea"/>
                </a:rPr>
                <a:t>1 of the 13 new towns (i.e. </a:t>
              </a:r>
              <a:r>
                <a:rPr lang="en-GB" sz="2403" dirty="0" err="1">
                  <a:solidFill>
                    <a:prstClr val="black"/>
                  </a:solidFill>
                  <a:latin typeface="Calibri" panose="020F0502020204030204"/>
                  <a:ea typeface="+mn-ea"/>
                </a:rPr>
                <a:t>Fengcheng</a:t>
              </a:r>
              <a:r>
                <a:rPr lang="en-GB" sz="2403" dirty="0">
                  <a:solidFill>
                    <a:prstClr val="black"/>
                  </a:solidFill>
                  <a:latin typeface="Calibri" panose="020F0502020204030204"/>
                  <a:ea typeface="+mn-ea"/>
                </a:rPr>
                <a:t>)</a:t>
              </a:r>
            </a:p>
          </p:txBody>
        </p:sp>
        <p:sp>
          <p:nvSpPr>
            <p:cNvPr id="83" name="TextBox 16">
              <a:extLst>
                <a:ext uri="{FF2B5EF4-FFF2-40B4-BE49-F238E27FC236}">
                  <a16:creationId xmlns:a16="http://schemas.microsoft.com/office/drawing/2014/main" id="{B737E14F-9266-4456-B3DD-0ECABD7AA8AB}"/>
                </a:ext>
              </a:extLst>
            </p:cNvPr>
            <p:cNvSpPr txBox="1">
              <a:spLocks noChangeArrowheads="1"/>
            </p:cNvSpPr>
            <p:nvPr/>
          </p:nvSpPr>
          <p:spPr bwMode="auto">
            <a:xfrm>
              <a:off x="19386486" y="20869201"/>
              <a:ext cx="3052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spcAft>
                  <a:spcPts val="1397"/>
                </a:spcAft>
                <a:buFont typeface="Arial" panose="020B0604020202020204" pitchFamily="34" charset="0"/>
                <a:buNone/>
                <a:defRPr/>
              </a:pPr>
              <a:r>
                <a:rPr lang="en-US" altLang="en-US" sz="2403" i="1" dirty="0"/>
                <a:t>Land price</a:t>
              </a:r>
              <a:endParaRPr lang="en-GB" altLang="en-US" sz="2403" i="1" dirty="0"/>
            </a:p>
          </p:txBody>
        </p:sp>
        <p:sp>
          <p:nvSpPr>
            <p:cNvPr id="84" name="TextBox 16">
              <a:extLst>
                <a:ext uri="{FF2B5EF4-FFF2-40B4-BE49-F238E27FC236}">
                  <a16:creationId xmlns:a16="http://schemas.microsoft.com/office/drawing/2014/main" id="{4E6E2DE9-F5B4-4169-A51D-37C684CF6B11}"/>
                </a:ext>
              </a:extLst>
            </p:cNvPr>
            <p:cNvSpPr txBox="1">
              <a:spLocks noChangeArrowheads="1"/>
            </p:cNvSpPr>
            <p:nvPr/>
          </p:nvSpPr>
          <p:spPr bwMode="auto">
            <a:xfrm>
              <a:off x="11282299" y="20869201"/>
              <a:ext cx="3052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spcAft>
                  <a:spcPts val="1397"/>
                </a:spcAft>
                <a:buFont typeface="Arial" panose="020B0604020202020204" pitchFamily="34" charset="0"/>
                <a:buNone/>
                <a:defRPr/>
              </a:pPr>
              <a:r>
                <a:rPr lang="en-US" altLang="en-US" sz="2403" i="1" dirty="0"/>
                <a:t>Transaction volume</a:t>
              </a:r>
              <a:endParaRPr lang="en-GB" altLang="en-US" sz="2403" i="1" dirty="0"/>
            </a:p>
          </p:txBody>
        </p:sp>
      </p:grpSp>
      <p:sp>
        <p:nvSpPr>
          <p:cNvPr id="85" name="TextBox 84">
            <a:extLst>
              <a:ext uri="{FF2B5EF4-FFF2-40B4-BE49-F238E27FC236}">
                <a16:creationId xmlns:a16="http://schemas.microsoft.com/office/drawing/2014/main" id="{BB9ABE77-4AD3-42A8-AE3A-0AA4C00AAE66}"/>
              </a:ext>
            </a:extLst>
          </p:cNvPr>
          <p:cNvSpPr txBox="1"/>
          <p:nvPr/>
        </p:nvSpPr>
        <p:spPr>
          <a:xfrm>
            <a:off x="1514475" y="7644717"/>
            <a:ext cx="8558879" cy="12834283"/>
          </a:xfrm>
          <a:prstGeom prst="rect">
            <a:avLst/>
          </a:prstGeom>
          <a:noFill/>
        </p:spPr>
        <p:txBody>
          <a:bodyPr wrap="square" rtlCol="0">
            <a:spAutoFit/>
          </a:bodyPr>
          <a:lstStyle/>
          <a:p>
            <a:r>
              <a:rPr lang="en-GB" altLang="zh-CN" sz="3600" dirty="0">
                <a:latin typeface="+mj-lt"/>
              </a:rPr>
              <a:t>Recent online publication of urban land transactions has opened a new window into the geographical patterns of urban growth since the early 2000s.  The new data, which is made available at the site (or land parcel) level, consists of land area, </a:t>
            </a:r>
            <a:r>
              <a:rPr lang="en-GB" sz="3600" dirty="0">
                <a:solidFill>
                  <a:prstClr val="black"/>
                </a:solidFill>
                <a:latin typeface="Calibri" panose="020F0502020204030204"/>
              </a:rPr>
              <a:t>land use type, </a:t>
            </a:r>
            <a:r>
              <a:rPr lang="en-GB" sz="3600" dirty="0">
                <a:solidFill>
                  <a:srgbClr val="FF0000"/>
                </a:solidFill>
                <a:latin typeface="Calibri" panose="020F0502020204030204"/>
              </a:rPr>
              <a:t>financial? </a:t>
            </a:r>
            <a:r>
              <a:rPr lang="en-GB" sz="3600" dirty="0">
                <a:solidFill>
                  <a:prstClr val="black"/>
                </a:solidFill>
                <a:latin typeface="Calibri" panose="020F0502020204030204"/>
              </a:rPr>
              <a:t>guarantees, date of sale, location, price and leasing period </a:t>
            </a:r>
            <a:r>
              <a:rPr lang="en-GB" sz="3600" dirty="0">
                <a:solidFill>
                  <a:srgbClr val="FF0000"/>
                </a:solidFill>
                <a:latin typeface="Calibri" panose="020F0502020204030204"/>
              </a:rPr>
              <a:t>[others</a:t>
            </a:r>
            <a:r>
              <a:rPr lang="en-GB" sz="3600" dirty="0">
                <a:latin typeface="Calibri" panose="020F0502020204030204"/>
              </a:rPr>
              <a:t>?]. Having checked and validated this data using existing sources, we investigate the extent that </a:t>
            </a:r>
            <a:r>
              <a:rPr lang="en-GB" altLang="zh-CN" sz="3600" dirty="0">
                <a:latin typeface="+mj-lt"/>
              </a:rPr>
              <a:t>Shanghai is poly-centric.  Whilst the transaction volumes show the distinct patterns for residential, commercial and industrial development (below), the land prices suggest that Shanghai is far from a polycentric structure (right).  However, the data suggests that there are promising signs in six satellite cities and one new town which are worth watching.  The data thus provides a new way to pinpoint locations for further empirical studies to learn what has worked and what has not in Shanghai’s quest for poly-centricity.  </a:t>
            </a:r>
          </a:p>
        </p:txBody>
      </p:sp>
      <p:grpSp>
        <p:nvGrpSpPr>
          <p:cNvPr id="87" name="Group 86">
            <a:extLst>
              <a:ext uri="{FF2B5EF4-FFF2-40B4-BE49-F238E27FC236}">
                <a16:creationId xmlns:a16="http://schemas.microsoft.com/office/drawing/2014/main" id="{10D07319-5636-4E13-B546-6EC643BD6C86}"/>
              </a:ext>
            </a:extLst>
          </p:cNvPr>
          <p:cNvGrpSpPr/>
          <p:nvPr/>
        </p:nvGrpSpPr>
        <p:grpSpPr>
          <a:xfrm>
            <a:off x="1414044" y="21536609"/>
            <a:ext cx="8922950" cy="21069801"/>
            <a:chOff x="1279668" y="20601473"/>
            <a:chExt cx="10144096" cy="22843558"/>
          </a:xfrm>
        </p:grpSpPr>
        <p:graphicFrame>
          <p:nvGraphicFramePr>
            <p:cNvPr id="88" name="Chart 87">
              <a:extLst>
                <a:ext uri="{FF2B5EF4-FFF2-40B4-BE49-F238E27FC236}">
                  <a16:creationId xmlns:a16="http://schemas.microsoft.com/office/drawing/2014/main" id="{0A244EFC-DE48-4B19-8BAD-7A25EC7F0563}"/>
                </a:ext>
              </a:extLst>
            </p:cNvPr>
            <p:cNvGraphicFramePr/>
            <p:nvPr>
              <p:extLst>
                <p:ext uri="{D42A27DB-BD31-4B8C-83A1-F6EECF244321}">
                  <p14:modId xmlns:p14="http://schemas.microsoft.com/office/powerpoint/2010/main" val="3216728254"/>
                </p:ext>
              </p:extLst>
            </p:nvPr>
          </p:nvGraphicFramePr>
          <p:xfrm>
            <a:off x="1322500" y="20601473"/>
            <a:ext cx="10101264" cy="502919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9" name="Chart 88">
              <a:extLst>
                <a:ext uri="{FF2B5EF4-FFF2-40B4-BE49-F238E27FC236}">
                  <a16:creationId xmlns:a16="http://schemas.microsoft.com/office/drawing/2014/main" id="{09B56F32-C8BC-484B-88DC-CF13EB4AD235}"/>
                </a:ext>
              </a:extLst>
            </p:cNvPr>
            <p:cNvGraphicFramePr/>
            <p:nvPr>
              <p:extLst>
                <p:ext uri="{D42A27DB-BD31-4B8C-83A1-F6EECF244321}">
                  <p14:modId xmlns:p14="http://schemas.microsoft.com/office/powerpoint/2010/main" val="1241042830"/>
                </p:ext>
              </p:extLst>
            </p:nvPr>
          </p:nvGraphicFramePr>
          <p:xfrm>
            <a:off x="1322500" y="38507273"/>
            <a:ext cx="10101264" cy="493775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1" name="Chart 90">
              <a:extLst>
                <a:ext uri="{FF2B5EF4-FFF2-40B4-BE49-F238E27FC236}">
                  <a16:creationId xmlns:a16="http://schemas.microsoft.com/office/drawing/2014/main" id="{FF60672B-610B-422C-88D7-1CD34CED7312}"/>
                </a:ext>
              </a:extLst>
            </p:cNvPr>
            <p:cNvGraphicFramePr/>
            <p:nvPr>
              <p:extLst>
                <p:ext uri="{D42A27DB-BD31-4B8C-83A1-F6EECF244321}">
                  <p14:modId xmlns:p14="http://schemas.microsoft.com/office/powerpoint/2010/main" val="2072018087"/>
                </p:ext>
              </p:extLst>
            </p:nvPr>
          </p:nvGraphicFramePr>
          <p:xfrm>
            <a:off x="1322500" y="26548572"/>
            <a:ext cx="10101264" cy="493775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2" name="Chart 91">
              <a:extLst>
                <a:ext uri="{FF2B5EF4-FFF2-40B4-BE49-F238E27FC236}">
                  <a16:creationId xmlns:a16="http://schemas.microsoft.com/office/drawing/2014/main" id="{611E998A-7554-4E38-91BF-1DE77BC95935}"/>
                </a:ext>
              </a:extLst>
            </p:cNvPr>
            <p:cNvGraphicFramePr/>
            <p:nvPr>
              <p:extLst>
                <p:ext uri="{D42A27DB-BD31-4B8C-83A1-F6EECF244321}">
                  <p14:modId xmlns:p14="http://schemas.microsoft.com/office/powerpoint/2010/main" val="2737449309"/>
                </p:ext>
              </p:extLst>
            </p:nvPr>
          </p:nvGraphicFramePr>
          <p:xfrm>
            <a:off x="1322500" y="32859833"/>
            <a:ext cx="10101264" cy="4937758"/>
          </p:xfrm>
          <a:graphic>
            <a:graphicData uri="http://schemas.openxmlformats.org/drawingml/2006/chart">
              <c:chart xmlns:c="http://schemas.openxmlformats.org/drawingml/2006/chart" xmlns:r="http://schemas.openxmlformats.org/officeDocument/2006/relationships" r:id="rId16"/>
            </a:graphicData>
          </a:graphic>
        </p:graphicFrame>
        <p:sp>
          <p:nvSpPr>
            <p:cNvPr id="93" name="Rectangle 2">
              <a:extLst>
                <a:ext uri="{FF2B5EF4-FFF2-40B4-BE49-F238E27FC236}">
                  <a16:creationId xmlns:a16="http://schemas.microsoft.com/office/drawing/2014/main" id="{B243E180-5C15-4AC8-AB42-C00F2E59313B}"/>
                </a:ext>
              </a:extLst>
            </p:cNvPr>
            <p:cNvSpPr>
              <a:spLocks noChangeArrowheads="1"/>
            </p:cNvSpPr>
            <p:nvPr/>
          </p:nvSpPr>
          <p:spPr bwMode="auto">
            <a:xfrm>
              <a:off x="1279668" y="25630669"/>
              <a:ext cx="10101262" cy="10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8200">
                  <a:solidFill>
                    <a:schemeClr val="tx1"/>
                  </a:solidFill>
                  <a:latin typeface="Calibri" panose="020F0502020204030204" pitchFamily="34" charset="0"/>
                  <a:ea typeface="MS PGothic" panose="020B0600070205080204" pitchFamily="34" charset="-128"/>
                </a:defRPr>
              </a:lvl1pPr>
              <a:lvl2pPr>
                <a:defRPr sz="8200">
                  <a:solidFill>
                    <a:schemeClr val="tx1"/>
                  </a:solidFill>
                  <a:latin typeface="Calibri" panose="020F0502020204030204" pitchFamily="34" charset="0"/>
                  <a:ea typeface="MS PGothic" panose="020B0600070205080204" pitchFamily="34" charset="-128"/>
                </a:defRPr>
              </a:lvl2pPr>
              <a:lvl3pPr>
                <a:defRPr sz="8200">
                  <a:solidFill>
                    <a:schemeClr val="tx1"/>
                  </a:solidFill>
                  <a:latin typeface="Calibri" panose="020F0502020204030204" pitchFamily="34" charset="0"/>
                  <a:ea typeface="MS PGothic" panose="020B0600070205080204" pitchFamily="34" charset="-128"/>
                </a:defRPr>
              </a:lvl3pPr>
              <a:lvl4pPr>
                <a:defRPr sz="8200">
                  <a:solidFill>
                    <a:schemeClr val="tx1"/>
                  </a:solidFill>
                  <a:latin typeface="Calibri" panose="020F0502020204030204" pitchFamily="34" charset="0"/>
                  <a:ea typeface="MS PGothic" panose="020B0600070205080204" pitchFamily="34" charset="-128"/>
                </a:defRPr>
              </a:lvl4pPr>
              <a:lvl5pPr>
                <a:defRPr sz="8200">
                  <a:solidFill>
                    <a:schemeClr val="tx1"/>
                  </a:solidFill>
                  <a:latin typeface="Calibri" panose="020F0502020204030204" pitchFamily="34" charset="0"/>
                  <a:ea typeface="MS PGothic" panose="020B0600070205080204" pitchFamily="34" charset="-128"/>
                </a:defRPr>
              </a:lvl5pPr>
              <a:lvl6pPr marL="88090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zh-CN" sz="2800" b="1" dirty="0">
                  <a:ea typeface="微软雅黑" panose="020B0503020204020204" pitchFamily="34" charset="-122"/>
                  <a:cs typeface="Calibri" panose="020F0502020204030204" pitchFamily="34" charset="0"/>
                </a:rPr>
                <a:t>Residential sites: </a:t>
              </a:r>
              <a:r>
                <a:rPr lang="en-US" altLang="zh-CN" sz="2800" b="1" dirty="0">
                  <a:solidFill>
                    <a:srgbClr val="0963BA"/>
                  </a:solidFill>
                  <a:ea typeface="微软雅黑" panose="020B0503020204020204" pitchFamily="34" charset="-122"/>
                  <a:cs typeface="Calibri" panose="020F0502020204030204" pitchFamily="34" charset="0"/>
                </a:rPr>
                <a:t>Rapid expansion of land areas in Satellite Cities vs fast rise in land prices in the Centre </a:t>
              </a:r>
              <a:endParaRPr lang="en-US" altLang="en-US" sz="2800" dirty="0">
                <a:solidFill>
                  <a:srgbClr val="0963BA"/>
                </a:solidFill>
                <a:ea typeface="微软雅黑" panose="020B0503020204020204" pitchFamily="34" charset="-122"/>
                <a:cs typeface="Calibri" panose="020F0502020204030204" pitchFamily="34" charset="0"/>
              </a:endParaRPr>
            </a:p>
          </p:txBody>
        </p:sp>
        <p:sp>
          <p:nvSpPr>
            <p:cNvPr id="94" name="Rectangle 35">
              <a:extLst>
                <a:ext uri="{FF2B5EF4-FFF2-40B4-BE49-F238E27FC236}">
                  <a16:creationId xmlns:a16="http://schemas.microsoft.com/office/drawing/2014/main" id="{010FF924-483B-4FF3-B403-EE401EE7E864}"/>
                </a:ext>
              </a:extLst>
            </p:cNvPr>
            <p:cNvSpPr>
              <a:spLocks noChangeArrowheads="1"/>
            </p:cNvSpPr>
            <p:nvPr/>
          </p:nvSpPr>
          <p:spPr bwMode="auto">
            <a:xfrm>
              <a:off x="1322497" y="31604564"/>
              <a:ext cx="10101262" cy="10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8200">
                  <a:solidFill>
                    <a:schemeClr val="tx1"/>
                  </a:solidFill>
                  <a:latin typeface="Calibri" panose="020F0502020204030204" pitchFamily="34" charset="0"/>
                  <a:ea typeface="MS PGothic" panose="020B0600070205080204" pitchFamily="34" charset="-128"/>
                </a:defRPr>
              </a:lvl1pPr>
              <a:lvl2pPr>
                <a:defRPr sz="8200">
                  <a:solidFill>
                    <a:schemeClr val="tx1"/>
                  </a:solidFill>
                  <a:latin typeface="Calibri" panose="020F0502020204030204" pitchFamily="34" charset="0"/>
                  <a:ea typeface="MS PGothic" panose="020B0600070205080204" pitchFamily="34" charset="-128"/>
                </a:defRPr>
              </a:lvl2pPr>
              <a:lvl3pPr>
                <a:defRPr sz="8200">
                  <a:solidFill>
                    <a:schemeClr val="tx1"/>
                  </a:solidFill>
                  <a:latin typeface="Calibri" panose="020F0502020204030204" pitchFamily="34" charset="0"/>
                  <a:ea typeface="MS PGothic" panose="020B0600070205080204" pitchFamily="34" charset="-128"/>
                </a:defRPr>
              </a:lvl3pPr>
              <a:lvl4pPr>
                <a:defRPr sz="8200">
                  <a:solidFill>
                    <a:schemeClr val="tx1"/>
                  </a:solidFill>
                  <a:latin typeface="Calibri" panose="020F0502020204030204" pitchFamily="34" charset="0"/>
                  <a:ea typeface="MS PGothic" panose="020B0600070205080204" pitchFamily="34" charset="-128"/>
                </a:defRPr>
              </a:lvl4pPr>
              <a:lvl5pPr>
                <a:defRPr sz="8200">
                  <a:solidFill>
                    <a:schemeClr val="tx1"/>
                  </a:solidFill>
                  <a:latin typeface="Calibri" panose="020F0502020204030204" pitchFamily="34" charset="0"/>
                  <a:ea typeface="MS PGothic" panose="020B0600070205080204" pitchFamily="34" charset="-128"/>
                </a:defRPr>
              </a:lvl5pPr>
              <a:lvl6pPr marL="88090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zh-CN" sz="2800" b="1" dirty="0">
                  <a:ea typeface="微软雅黑" panose="020B0503020204020204" pitchFamily="34" charset="-122"/>
                  <a:cs typeface="Calibri" panose="020F0502020204030204" pitchFamily="34" charset="0"/>
                </a:rPr>
                <a:t>Commercial sites: </a:t>
              </a:r>
              <a:r>
                <a:rPr lang="en-US" altLang="zh-CN" sz="2800" b="1" dirty="0">
                  <a:solidFill>
                    <a:srgbClr val="0070C0"/>
                  </a:solidFill>
                  <a:ea typeface="微软雅黑" panose="020B0503020204020204" pitchFamily="34" charset="-122"/>
                  <a:cs typeface="Calibri" panose="020F0502020204030204" pitchFamily="34" charset="0"/>
                </a:rPr>
                <a:t>Continued expansion in all areas vs </a:t>
              </a:r>
              <a:r>
                <a:rPr lang="en-US" altLang="zh-CN" sz="2800" b="1" dirty="0" err="1">
                  <a:solidFill>
                    <a:srgbClr val="0070C0"/>
                  </a:solidFill>
                  <a:ea typeface="微软雅黑" panose="020B0503020204020204" pitchFamily="34" charset="-122"/>
                  <a:cs typeface="Calibri" panose="020F0502020204030204" pitchFamily="34" charset="0"/>
                </a:rPr>
                <a:t>polarisation</a:t>
              </a:r>
              <a:r>
                <a:rPr lang="en-US" altLang="zh-CN" sz="2800" b="1" dirty="0">
                  <a:solidFill>
                    <a:srgbClr val="0070C0"/>
                  </a:solidFill>
                  <a:ea typeface="微软雅黑" panose="020B0503020204020204" pitchFamily="34" charset="-122"/>
                  <a:cs typeface="Calibri" panose="020F0502020204030204" pitchFamily="34" charset="0"/>
                </a:rPr>
                <a:t> of land values</a:t>
              </a:r>
              <a:endParaRPr lang="en-US" altLang="en-US" sz="2800" dirty="0">
                <a:solidFill>
                  <a:srgbClr val="0070C0"/>
                </a:solidFill>
                <a:ea typeface="微软雅黑" panose="020B0503020204020204" pitchFamily="34" charset="-122"/>
                <a:cs typeface="Calibri" panose="020F0502020204030204" pitchFamily="34" charset="0"/>
              </a:endParaRPr>
            </a:p>
          </p:txBody>
        </p:sp>
        <p:sp>
          <p:nvSpPr>
            <p:cNvPr id="95" name="Rectangle 36">
              <a:extLst>
                <a:ext uri="{FF2B5EF4-FFF2-40B4-BE49-F238E27FC236}">
                  <a16:creationId xmlns:a16="http://schemas.microsoft.com/office/drawing/2014/main" id="{B58525CD-4CEF-4980-A9CF-545D3235B09B}"/>
                </a:ext>
              </a:extLst>
            </p:cNvPr>
            <p:cNvSpPr>
              <a:spLocks noChangeArrowheads="1"/>
            </p:cNvSpPr>
            <p:nvPr/>
          </p:nvSpPr>
          <p:spPr bwMode="auto">
            <a:xfrm>
              <a:off x="1322497" y="37622462"/>
              <a:ext cx="10101262" cy="103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8200">
                  <a:solidFill>
                    <a:schemeClr val="tx1"/>
                  </a:solidFill>
                  <a:latin typeface="Calibri" panose="020F0502020204030204" pitchFamily="34" charset="0"/>
                  <a:ea typeface="MS PGothic" panose="020B0600070205080204" pitchFamily="34" charset="-128"/>
                </a:defRPr>
              </a:lvl1pPr>
              <a:lvl2pPr>
                <a:defRPr sz="8200">
                  <a:solidFill>
                    <a:schemeClr val="tx1"/>
                  </a:solidFill>
                  <a:latin typeface="Calibri" panose="020F0502020204030204" pitchFamily="34" charset="0"/>
                  <a:ea typeface="MS PGothic" panose="020B0600070205080204" pitchFamily="34" charset="-128"/>
                </a:defRPr>
              </a:lvl2pPr>
              <a:lvl3pPr>
                <a:defRPr sz="8200">
                  <a:solidFill>
                    <a:schemeClr val="tx1"/>
                  </a:solidFill>
                  <a:latin typeface="Calibri" panose="020F0502020204030204" pitchFamily="34" charset="0"/>
                  <a:ea typeface="MS PGothic" panose="020B0600070205080204" pitchFamily="34" charset="-128"/>
                </a:defRPr>
              </a:lvl3pPr>
              <a:lvl4pPr>
                <a:defRPr sz="8200">
                  <a:solidFill>
                    <a:schemeClr val="tx1"/>
                  </a:solidFill>
                  <a:latin typeface="Calibri" panose="020F0502020204030204" pitchFamily="34" charset="0"/>
                  <a:ea typeface="MS PGothic" panose="020B0600070205080204" pitchFamily="34" charset="-128"/>
                </a:defRPr>
              </a:lvl4pPr>
              <a:lvl5pPr>
                <a:defRPr sz="8200">
                  <a:solidFill>
                    <a:schemeClr val="tx1"/>
                  </a:solidFill>
                  <a:latin typeface="Calibri" panose="020F0502020204030204" pitchFamily="34" charset="0"/>
                  <a:ea typeface="MS PGothic" panose="020B0600070205080204" pitchFamily="34" charset="-128"/>
                </a:defRPr>
              </a:lvl5pPr>
              <a:lvl6pPr marL="88090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6pPr>
              <a:lvl7pPr marL="92662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7pPr>
              <a:lvl8pPr marL="97234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8pPr>
              <a:lvl9pPr marL="10180638" indent="-6523038" defTabSz="2087563" eaLnBrk="0" fontAlgn="base" hangingPunct="0">
                <a:spcBef>
                  <a:spcPct val="0"/>
                </a:spcBef>
                <a:spcAft>
                  <a:spcPct val="0"/>
                </a:spcAft>
                <a:defRPr sz="82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zh-CN" sz="2800" b="1" dirty="0">
                  <a:ea typeface="微软雅黑" panose="020B0503020204020204" pitchFamily="34" charset="-122"/>
                  <a:cs typeface="Calibri" panose="020F0502020204030204" pitchFamily="34" charset="0"/>
                </a:rPr>
                <a:t>Industrial sites: </a:t>
              </a:r>
              <a:r>
                <a:rPr lang="en-US" altLang="zh-CN" sz="2800" b="1" dirty="0">
                  <a:solidFill>
                    <a:srgbClr val="0963BA"/>
                  </a:solidFill>
                  <a:ea typeface="微软雅黑" panose="020B0503020204020204" pitchFamily="34" charset="-122"/>
                  <a:cs typeface="Calibri" panose="020F0502020204030204" pitchFamily="34" charset="0"/>
                </a:rPr>
                <a:t>From Expansion to Intensification beyond the Outer Ring</a:t>
              </a:r>
              <a:endParaRPr lang="en-US" altLang="en-US" sz="2800" dirty="0">
                <a:solidFill>
                  <a:srgbClr val="0963BA"/>
                </a:solidFill>
                <a:ea typeface="微软雅黑" panose="020B0503020204020204" pitchFamily="34" charset="-122"/>
                <a:cs typeface="Calibri" panose="020F0502020204030204" pitchFamily="34" charset="0"/>
              </a:endParaRPr>
            </a:p>
          </p:txBody>
        </p:sp>
      </p:grpSp>
      <p:sp>
        <p:nvSpPr>
          <p:cNvPr id="106" name="TextBox 11">
            <a:extLst>
              <a:ext uri="{FF2B5EF4-FFF2-40B4-BE49-F238E27FC236}">
                <a16:creationId xmlns:a16="http://schemas.microsoft.com/office/drawing/2014/main" id="{41A10BF9-0341-4DFD-BF5A-6ABC743312A6}"/>
              </a:ext>
            </a:extLst>
          </p:cNvPr>
          <p:cNvSpPr txBox="1">
            <a:spLocks noChangeArrowheads="1"/>
          </p:cNvSpPr>
          <p:nvPr/>
        </p:nvSpPr>
        <p:spPr bwMode="auto">
          <a:xfrm>
            <a:off x="1514475" y="20474833"/>
            <a:ext cx="9131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GB" altLang="en-US" sz="4800" dirty="0">
                <a:solidFill>
                  <a:srgbClr val="000000"/>
                </a:solidFill>
                <a:latin typeface="Franklin Gothic Medium Cond" panose="020B0606030402020204" pitchFamily="34" charset="0"/>
              </a:rPr>
              <a:t>Site areas and prices 2001-2015 </a:t>
            </a:r>
          </a:p>
        </p:txBody>
      </p:sp>
      <p:sp>
        <p:nvSpPr>
          <p:cNvPr id="108" name="TextBox 16">
            <a:extLst>
              <a:ext uri="{FF2B5EF4-FFF2-40B4-BE49-F238E27FC236}">
                <a16:creationId xmlns:a16="http://schemas.microsoft.com/office/drawing/2014/main" id="{F44B9C7A-4918-432B-ADBC-5F4416126D38}"/>
              </a:ext>
            </a:extLst>
          </p:cNvPr>
          <p:cNvSpPr txBox="1">
            <a:spLocks noChangeArrowheads="1"/>
          </p:cNvSpPr>
          <p:nvPr/>
        </p:nvSpPr>
        <p:spPr bwMode="auto">
          <a:xfrm>
            <a:off x="11352149" y="11192734"/>
            <a:ext cx="17797463"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14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11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5pPr>
            <a:lvl6pPr marL="25146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6pPr>
            <a:lvl7pPr marL="29718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7pPr>
            <a:lvl8pPr marL="34290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8pPr>
            <a:lvl9pPr marL="3886200" indent="-228600" defTabSz="2087563"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ea typeface="MS PGothic" panose="020B0600070205080204" pitchFamily="34" charset="-128"/>
              </a:defRPr>
            </a:lvl9pPr>
          </a:lstStyle>
          <a:p>
            <a:pPr marL="285964" indent="-285964" defTabSz="457541" eaLnBrk="1" fontAlgn="auto" hangingPunct="1">
              <a:spcBef>
                <a:spcPts val="0"/>
              </a:spcBef>
              <a:spcAft>
                <a:spcPts val="601"/>
              </a:spcAft>
              <a:buFont typeface="Wingdings" panose="05000000000000000000" pitchFamily="2" charset="2"/>
              <a:buChar char="§"/>
              <a:defRPr/>
            </a:pPr>
            <a:r>
              <a:rPr lang="en-GB" sz="3000" b="1" dirty="0">
                <a:solidFill>
                  <a:srgbClr val="0963BA"/>
                </a:solidFill>
                <a:latin typeface="Calibri" panose="020F0502020204030204"/>
                <a:ea typeface="+mn-ea"/>
              </a:rPr>
              <a:t>Limitations of existing data sources</a:t>
            </a:r>
          </a:p>
          <a:p>
            <a:pPr lvl="1" defTabSz="457541" eaLnBrk="1" fontAlgn="auto" hangingPunct="1">
              <a:spcBef>
                <a:spcPts val="0"/>
              </a:spcBef>
              <a:spcAft>
                <a:spcPts val="601"/>
              </a:spcAft>
              <a:buFont typeface="Wingdings" panose="05000000000000000000" pitchFamily="2" charset="2"/>
              <a:buChar char="§"/>
              <a:defRPr/>
            </a:pPr>
            <a:r>
              <a:rPr lang="en-GB" sz="2600" b="1" dirty="0">
                <a:solidFill>
                  <a:prstClr val="black"/>
                </a:solidFill>
                <a:latin typeface="Calibri" panose="020F0502020204030204"/>
              </a:rPr>
              <a:t>Annual official statistics</a:t>
            </a:r>
            <a:r>
              <a:rPr lang="en-GB" sz="2600" dirty="0">
                <a:solidFill>
                  <a:prstClr val="black"/>
                </a:solidFill>
                <a:latin typeface="Calibri" panose="020F0502020204030204"/>
              </a:rPr>
              <a:t> on land transactions take at last a year to appear and are not available at the site level</a:t>
            </a:r>
            <a:endParaRPr lang="en-GB" sz="2600" dirty="0">
              <a:solidFill>
                <a:prstClr val="black"/>
              </a:solidFill>
              <a:latin typeface="Calibri" panose="020F0502020204030204"/>
              <a:ea typeface="+mn-ea"/>
            </a:endParaRPr>
          </a:p>
          <a:p>
            <a:pPr lvl="1" defTabSz="457541" eaLnBrk="1" fontAlgn="auto" hangingPunct="1">
              <a:spcBef>
                <a:spcPts val="0"/>
              </a:spcBef>
              <a:spcAft>
                <a:spcPts val="601"/>
              </a:spcAft>
              <a:buFont typeface="Wingdings" panose="05000000000000000000" pitchFamily="2" charset="2"/>
              <a:buChar char="§"/>
              <a:defRPr/>
            </a:pPr>
            <a:r>
              <a:rPr lang="en-GB" sz="2600" b="1" dirty="0">
                <a:solidFill>
                  <a:prstClr val="black"/>
                </a:solidFill>
                <a:latin typeface="Calibri" panose="020F0502020204030204"/>
                <a:ea typeface="+mn-ea"/>
              </a:rPr>
              <a:t>Satellite images </a:t>
            </a:r>
            <a:r>
              <a:rPr lang="en-GB" sz="2600" dirty="0">
                <a:solidFill>
                  <a:prstClr val="black"/>
                </a:solidFill>
                <a:latin typeface="Calibri" panose="020F0502020204030204"/>
                <a:ea typeface="+mn-ea"/>
              </a:rPr>
              <a:t>require high levels of skill and local knowledge to process, and it is difficult to classify the purposes of use</a:t>
            </a:r>
          </a:p>
          <a:p>
            <a:pPr lvl="1" defTabSz="457541" eaLnBrk="1" fontAlgn="auto" hangingPunct="1">
              <a:spcBef>
                <a:spcPts val="0"/>
              </a:spcBef>
              <a:spcAft>
                <a:spcPts val="601"/>
              </a:spcAft>
              <a:buFont typeface="Wingdings" panose="05000000000000000000" pitchFamily="2" charset="2"/>
              <a:buChar char="§"/>
              <a:defRPr/>
            </a:pPr>
            <a:r>
              <a:rPr lang="en-GB" sz="2600" b="1" dirty="0">
                <a:solidFill>
                  <a:prstClr val="black"/>
                </a:solidFill>
                <a:latin typeface="Calibri" panose="020F0502020204030204"/>
                <a:ea typeface="+mn-ea"/>
              </a:rPr>
              <a:t>Aerial photos, land use maps and land use databases</a:t>
            </a:r>
            <a:r>
              <a:rPr lang="en-GB" sz="2600" dirty="0">
                <a:solidFill>
                  <a:prstClr val="black"/>
                </a:solidFill>
                <a:latin typeface="Calibri" panose="020F0502020204030204"/>
                <a:ea typeface="+mn-ea"/>
              </a:rPr>
              <a:t> are classified official data and not scrutinised in academic research  </a:t>
            </a:r>
            <a:endParaRPr lang="en-GB" sz="2800" dirty="0">
              <a:solidFill>
                <a:prstClr val="black"/>
              </a:solidFill>
              <a:latin typeface="Calibri" panose="020F0502020204030204"/>
              <a:ea typeface="+mn-ea"/>
            </a:endParaRPr>
          </a:p>
          <a:p>
            <a:pPr marL="285964" indent="-285964" defTabSz="457541" eaLnBrk="1" fontAlgn="auto" hangingPunct="1">
              <a:spcBef>
                <a:spcPts val="0"/>
              </a:spcBef>
              <a:spcAft>
                <a:spcPts val="601"/>
              </a:spcAft>
              <a:buFont typeface="Wingdings" panose="05000000000000000000" pitchFamily="2" charset="2"/>
              <a:buChar char="§"/>
              <a:defRPr/>
            </a:pPr>
            <a:r>
              <a:rPr lang="en-GB" sz="3000" b="1" dirty="0">
                <a:solidFill>
                  <a:srgbClr val="0963BA"/>
                </a:solidFill>
                <a:latin typeface="Calibri" panose="020F0502020204030204"/>
                <a:ea typeface="+mn-ea"/>
              </a:rPr>
              <a:t>The new source we have used for this paper is </a:t>
            </a:r>
            <a:r>
              <a:rPr lang="en-GB" sz="3000" b="1" i="1" dirty="0">
                <a:solidFill>
                  <a:srgbClr val="0963BA"/>
                </a:solidFill>
                <a:latin typeface="Calibri" panose="020F0502020204030204"/>
                <a:ea typeface="+mn-ea"/>
              </a:rPr>
              <a:t>China Land Market, a</a:t>
            </a:r>
            <a:r>
              <a:rPr lang="en-GB" sz="3000" dirty="0">
                <a:solidFill>
                  <a:prstClr val="black"/>
                </a:solidFill>
                <a:latin typeface="Calibri" panose="020F0502020204030204"/>
                <a:ea typeface="+mn-ea"/>
              </a:rPr>
              <a:t>n online platform of the</a:t>
            </a:r>
            <a:r>
              <a:rPr lang="en-GB" sz="3000" dirty="0">
                <a:solidFill>
                  <a:srgbClr val="0963BA"/>
                </a:solidFill>
                <a:latin typeface="Calibri" panose="020F0502020204030204"/>
                <a:ea typeface="+mn-ea"/>
              </a:rPr>
              <a:t> </a:t>
            </a:r>
            <a:r>
              <a:rPr lang="en-GB" sz="3000" b="1" dirty="0">
                <a:solidFill>
                  <a:srgbClr val="0963BA"/>
                </a:solidFill>
                <a:latin typeface="Calibri" panose="020F0502020204030204"/>
                <a:ea typeface="+mn-ea"/>
              </a:rPr>
              <a:t>Ministry of Land and Resources </a:t>
            </a:r>
            <a:r>
              <a:rPr lang="en-GB" sz="3000" b="1" dirty="0">
                <a:solidFill>
                  <a:srgbClr val="FF0000"/>
                </a:solidFill>
                <a:latin typeface="Calibri" panose="020F0502020204030204"/>
                <a:ea typeface="+mn-ea"/>
              </a:rPr>
              <a:t>[check their current name].</a:t>
            </a:r>
            <a:r>
              <a:rPr lang="en-GB" sz="3000" b="1" dirty="0">
                <a:solidFill>
                  <a:srgbClr val="0070C0"/>
                </a:solidFill>
                <a:latin typeface="Calibri" panose="020F0502020204030204"/>
                <a:ea typeface="+mn-ea"/>
              </a:rPr>
              <a:t>  The data includes</a:t>
            </a:r>
          </a:p>
          <a:p>
            <a:pPr lvl="1" defTabSz="457541" eaLnBrk="1" fontAlgn="auto" hangingPunct="1">
              <a:spcBef>
                <a:spcPts val="0"/>
              </a:spcBef>
              <a:spcAft>
                <a:spcPts val="601"/>
              </a:spcAft>
              <a:buFont typeface="Courier New" panose="02070309020205020404" pitchFamily="49" charset="0"/>
              <a:buChar char="o"/>
              <a:defRPr/>
            </a:pPr>
            <a:r>
              <a:rPr lang="en-GB" altLang="zh-CN" sz="2600" b="1" dirty="0">
                <a:solidFill>
                  <a:prstClr val="black"/>
                </a:solidFill>
                <a:latin typeface="Calibri" panose="020F0502020204030204"/>
                <a:ea typeface="等线" panose="02010600030101010101" pitchFamily="2" charset="-122"/>
              </a:rPr>
              <a:t>Land transactions</a:t>
            </a:r>
            <a:r>
              <a:rPr lang="en-GB" altLang="zh-CN" sz="2600" dirty="0">
                <a:solidFill>
                  <a:prstClr val="black"/>
                </a:solidFill>
                <a:latin typeface="Calibri" panose="020F0502020204030204"/>
                <a:ea typeface="等线" panose="02010600030101010101" pitchFamily="2" charset="-122"/>
              </a:rPr>
              <a:t>, applicable to for-profit trades (35% of total sites</a:t>
            </a:r>
            <a:r>
              <a:rPr lang="en-GB" altLang="zh-CN" sz="2600" dirty="0">
                <a:solidFill>
                  <a:srgbClr val="FF0000"/>
                </a:solidFill>
                <a:latin typeface="Calibri" panose="020F0502020204030204"/>
                <a:ea typeface="等线" panose="02010600030101010101" pitchFamily="2" charset="-122"/>
              </a:rPr>
              <a:t>???</a:t>
            </a:r>
            <a:r>
              <a:rPr lang="en-GB" altLang="zh-CN" sz="2600" dirty="0">
                <a:solidFill>
                  <a:prstClr val="black"/>
                </a:solidFill>
                <a:latin typeface="Calibri" panose="020F0502020204030204"/>
                <a:ea typeface="等线" panose="02010600030101010101" pitchFamily="2" charset="-122"/>
              </a:rPr>
              <a:t>) such as residential, commercial and industrial</a:t>
            </a:r>
          </a:p>
          <a:p>
            <a:pPr lvl="1" defTabSz="457541" eaLnBrk="1" fontAlgn="auto" hangingPunct="1">
              <a:spcBef>
                <a:spcPts val="0"/>
              </a:spcBef>
              <a:spcAft>
                <a:spcPts val="601"/>
              </a:spcAft>
              <a:buFont typeface="Courier New" panose="02070309020205020404" pitchFamily="49" charset="0"/>
              <a:buChar char="o"/>
              <a:defRPr/>
            </a:pPr>
            <a:r>
              <a:rPr lang="en-GB" altLang="zh-CN" sz="2600" b="1" dirty="0">
                <a:solidFill>
                  <a:prstClr val="black"/>
                </a:solidFill>
                <a:latin typeface="Calibri" panose="020F0502020204030204"/>
                <a:ea typeface="等线" panose="02010600030101010101" pitchFamily="2" charset="-122"/>
              </a:rPr>
              <a:t>Land allocations</a:t>
            </a:r>
            <a:r>
              <a:rPr lang="en-GB" altLang="zh-CN" sz="2600" dirty="0">
                <a:solidFill>
                  <a:prstClr val="black"/>
                </a:solidFill>
                <a:latin typeface="Calibri" panose="020F0502020204030204"/>
                <a:ea typeface="等线" panose="02010600030101010101" pitchFamily="2" charset="-122"/>
              </a:rPr>
              <a:t>, applicable to non-profit uses (65% of the sites) such as institutional and infrastructure uses</a:t>
            </a:r>
          </a:p>
          <a:p>
            <a:pPr lvl="1" defTabSz="457541" eaLnBrk="1" fontAlgn="auto" hangingPunct="1">
              <a:spcBef>
                <a:spcPts val="0"/>
              </a:spcBef>
              <a:spcAft>
                <a:spcPts val="601"/>
              </a:spcAft>
              <a:buFont typeface="Courier New" panose="02070309020205020404" pitchFamily="49" charset="0"/>
              <a:buChar char="o"/>
              <a:defRPr/>
            </a:pPr>
            <a:r>
              <a:rPr lang="en-GB" altLang="zh-CN" sz="2800" dirty="0">
                <a:solidFill>
                  <a:prstClr val="black"/>
                </a:solidFill>
                <a:latin typeface="Calibri" panose="020F0502020204030204"/>
                <a:ea typeface="等线" panose="02010600030101010101" pitchFamily="2" charset="-122"/>
              </a:rPr>
              <a:t>In this paper </a:t>
            </a:r>
            <a:r>
              <a:rPr lang="en-GB" altLang="zh-CN" sz="2800" b="1" dirty="0">
                <a:solidFill>
                  <a:prstClr val="black"/>
                </a:solidFill>
                <a:latin typeface="Calibri" panose="020F0502020204030204"/>
                <a:ea typeface="等线" panose="02010600030101010101" pitchFamily="2" charset="-122"/>
              </a:rPr>
              <a:t>we use the land transactions data only</a:t>
            </a:r>
          </a:p>
          <a:p>
            <a:pPr marL="285964" indent="-285964" defTabSz="457541" eaLnBrk="1" fontAlgn="auto" hangingPunct="1">
              <a:spcBef>
                <a:spcPts val="0"/>
              </a:spcBef>
              <a:spcAft>
                <a:spcPts val="601"/>
              </a:spcAft>
              <a:buFont typeface="Wingdings" panose="05000000000000000000" pitchFamily="2" charset="2"/>
              <a:buChar char="§"/>
              <a:defRPr/>
            </a:pPr>
            <a:r>
              <a:rPr lang="en-GB" sz="3000" b="1" dirty="0">
                <a:solidFill>
                  <a:srgbClr val="0963BA"/>
                </a:solidFill>
                <a:latin typeface="Calibri" panose="020F0502020204030204"/>
                <a:ea typeface="+mn-ea"/>
              </a:rPr>
              <a:t>Online, instantaneous publication of site-level transactions and allocations now a legal requirement in China</a:t>
            </a:r>
          </a:p>
          <a:p>
            <a:pPr lvl="1" defTabSz="457541" eaLnBrk="1" fontAlgn="auto" hangingPunct="1">
              <a:spcBef>
                <a:spcPts val="0"/>
              </a:spcBef>
              <a:spcAft>
                <a:spcPts val="0"/>
              </a:spcAft>
              <a:buFont typeface="Courier New" panose="02070309020205020404" pitchFamily="49" charset="0"/>
              <a:buChar char="o"/>
              <a:defRPr/>
            </a:pPr>
            <a:r>
              <a:rPr lang="en-GB" sz="2600" dirty="0">
                <a:solidFill>
                  <a:prstClr val="black"/>
                </a:solidFill>
                <a:latin typeface="Calibri" panose="020F0502020204030204"/>
                <a:ea typeface="+mn-ea"/>
              </a:rPr>
              <a:t>This means that </a:t>
            </a:r>
            <a:r>
              <a:rPr lang="en-GB" sz="2600" b="1" dirty="0">
                <a:solidFill>
                  <a:prstClr val="black"/>
                </a:solidFill>
                <a:latin typeface="Calibri" panose="020F0502020204030204"/>
                <a:ea typeface="+mn-ea"/>
              </a:rPr>
              <a:t>continuous and timely monitoring</a:t>
            </a:r>
            <a:r>
              <a:rPr lang="en-GB" sz="2600" dirty="0">
                <a:solidFill>
                  <a:prstClr val="black"/>
                </a:solidFill>
                <a:latin typeface="Calibri" panose="020F0502020204030204"/>
                <a:ea typeface="+mn-ea"/>
              </a:rPr>
              <a:t> of land development data by academic researchers is now feasible</a:t>
            </a:r>
            <a:endParaRPr lang="en-GB" sz="2600" dirty="0">
              <a:solidFill>
                <a:prstClr val="black"/>
              </a:solidFill>
              <a:latin typeface="Calibri" panose="020F0502020204030204"/>
              <a:ea typeface="等线" panose="02010600030101010101" pitchFamily="2" charset="-122"/>
            </a:endParaRPr>
          </a:p>
        </p:txBody>
      </p:sp>
      <p:sp>
        <p:nvSpPr>
          <p:cNvPr id="110" name="Rectangle 109">
            <a:extLst>
              <a:ext uri="{FF2B5EF4-FFF2-40B4-BE49-F238E27FC236}">
                <a16:creationId xmlns:a16="http://schemas.microsoft.com/office/drawing/2014/main" id="{6F5C566A-CF73-4EC8-BDAA-37108EDDEE05}"/>
              </a:ext>
            </a:extLst>
          </p:cNvPr>
          <p:cNvSpPr/>
          <p:nvPr/>
        </p:nvSpPr>
        <p:spPr>
          <a:xfrm>
            <a:off x="1514475" y="5472450"/>
            <a:ext cx="8822515" cy="1938992"/>
          </a:xfrm>
          <a:prstGeom prst="rect">
            <a:avLst/>
          </a:prstGeom>
        </p:spPr>
        <p:txBody>
          <a:bodyPr wrap="square">
            <a:spAutoFit/>
          </a:bodyPr>
          <a:lstStyle/>
          <a:p>
            <a:pPr eaLnBrk="1" hangingPunct="1">
              <a:spcBef>
                <a:spcPct val="0"/>
              </a:spcBef>
              <a:buFontTx/>
              <a:buNone/>
              <a:defRPr/>
            </a:pPr>
            <a:r>
              <a:rPr lang="en-US" altLang="zh-CN" sz="4000" dirty="0">
                <a:latin typeface="Franklin Gothic Medium Cond" panose="020B0606030402020204" pitchFamily="34" charset="0"/>
              </a:rPr>
              <a:t>Tianren Yang </a:t>
            </a:r>
            <a:r>
              <a:rPr lang="en-US" altLang="en-US" sz="4000" dirty="0">
                <a:latin typeface="Franklin Gothic Medium Cond" panose="020B0606030402020204" pitchFamily="34" charset="0"/>
              </a:rPr>
              <a:t>&amp; Ying Jin </a:t>
            </a:r>
          </a:p>
          <a:p>
            <a:pPr eaLnBrk="1" hangingPunct="1">
              <a:spcBef>
                <a:spcPct val="0"/>
              </a:spcBef>
              <a:buFontTx/>
              <a:buNone/>
              <a:defRPr/>
            </a:pPr>
            <a:r>
              <a:rPr lang="en-US" altLang="zh-CN" sz="4000" dirty="0">
                <a:solidFill>
                  <a:schemeClr val="bg1">
                    <a:lumMod val="65000"/>
                  </a:schemeClr>
                </a:solidFill>
                <a:latin typeface="Franklin Gothic Medium Cond" panose="020B0606030402020204" pitchFamily="34" charset="0"/>
              </a:rPr>
              <a:t>(Department of Architecture, University of Cambridge)</a:t>
            </a:r>
            <a:endParaRPr lang="en-GB" altLang="en-US" sz="4000" dirty="0">
              <a:solidFill>
                <a:schemeClr val="bg1">
                  <a:lumMod val="65000"/>
                </a:schemeClr>
              </a:solidFill>
              <a:latin typeface="Franklin Gothic Medium Cond" panose="020B0606030402020204" pitchFamily="34" charset="0"/>
            </a:endParaRPr>
          </a:p>
        </p:txBody>
      </p:sp>
      <p:sp>
        <p:nvSpPr>
          <p:cNvPr id="2" name="TextBox 1"/>
          <p:cNvSpPr txBox="1"/>
          <p:nvPr/>
        </p:nvSpPr>
        <p:spPr>
          <a:xfrm>
            <a:off x="11519164" y="10716091"/>
            <a:ext cx="7235955" cy="523220"/>
          </a:xfrm>
          <a:prstGeom prst="rect">
            <a:avLst/>
          </a:prstGeom>
          <a:solidFill>
            <a:srgbClr val="FFFF00"/>
          </a:solidFill>
        </p:spPr>
        <p:txBody>
          <a:bodyPr wrap="none" rtlCol="0">
            <a:spAutoFit/>
          </a:bodyPr>
          <a:lstStyle/>
          <a:p>
            <a:r>
              <a:rPr lang="en-GB" sz="2800" dirty="0"/>
              <a:t>Spread of built-up areas in Shanghai (Source: …) </a:t>
            </a:r>
          </a:p>
        </p:txBody>
      </p:sp>
      <p:sp>
        <p:nvSpPr>
          <p:cNvPr id="3" name="TextBox 2"/>
          <p:cNvSpPr txBox="1"/>
          <p:nvPr/>
        </p:nvSpPr>
        <p:spPr>
          <a:xfrm rot="21064044">
            <a:off x="2345437" y="23737448"/>
            <a:ext cx="6412374" cy="707886"/>
          </a:xfrm>
          <a:prstGeom prst="rect">
            <a:avLst/>
          </a:prstGeom>
          <a:noFill/>
        </p:spPr>
        <p:txBody>
          <a:bodyPr wrap="square" rtlCol="0">
            <a:spAutoFit/>
          </a:bodyPr>
          <a:lstStyle/>
          <a:p>
            <a:r>
              <a:rPr lang="en-GB" sz="2000" dirty="0" err="1">
                <a:solidFill>
                  <a:srgbClr val="FF0000"/>
                </a:solidFill>
              </a:rPr>
              <a:t>Pls</a:t>
            </a:r>
            <a:r>
              <a:rPr lang="en-GB" sz="2000" dirty="0">
                <a:solidFill>
                  <a:srgbClr val="FF0000"/>
                </a:solidFill>
              </a:rPr>
              <a:t> change the legends to ‘residential sites’, ‘commercial sites’, ‘industrial sites’, ‘residential price’ </a:t>
            </a:r>
            <a:r>
              <a:rPr lang="en-GB" sz="2000" dirty="0" err="1">
                <a:solidFill>
                  <a:srgbClr val="FF0000"/>
                </a:solidFill>
              </a:rPr>
              <a:t>etc</a:t>
            </a:r>
            <a:endParaRPr lang="en-GB" sz="2000" dirty="0">
              <a:solidFill>
                <a:srgbClr val="FF0000"/>
              </a:solidFill>
            </a:endParaRPr>
          </a:p>
        </p:txBody>
      </p:sp>
      <p:sp>
        <p:nvSpPr>
          <p:cNvPr id="4" name="TextBox 3"/>
          <p:cNvSpPr txBox="1"/>
          <p:nvPr/>
        </p:nvSpPr>
        <p:spPr>
          <a:xfrm rot="21195379">
            <a:off x="17459487" y="32468586"/>
            <a:ext cx="7090339" cy="461665"/>
          </a:xfrm>
          <a:prstGeom prst="rect">
            <a:avLst/>
          </a:prstGeom>
          <a:noFill/>
        </p:spPr>
        <p:txBody>
          <a:bodyPr wrap="none" rtlCol="0">
            <a:spAutoFit/>
          </a:bodyPr>
          <a:lstStyle/>
          <a:p>
            <a:r>
              <a:rPr lang="en-GB" sz="2400" dirty="0">
                <a:solidFill>
                  <a:srgbClr val="FF0000"/>
                </a:solidFill>
              </a:rPr>
              <a:t>Change ‘enlarged central area’ to ‘Fringe of the Centre’ </a:t>
            </a:r>
          </a:p>
        </p:txBody>
      </p:sp>
      <p:sp>
        <p:nvSpPr>
          <p:cNvPr id="59" name="TextBox 58"/>
          <p:cNvSpPr txBox="1"/>
          <p:nvPr/>
        </p:nvSpPr>
        <p:spPr>
          <a:xfrm rot="21195379">
            <a:off x="25955072" y="20387527"/>
            <a:ext cx="4286176" cy="1938992"/>
          </a:xfrm>
          <a:prstGeom prst="rect">
            <a:avLst/>
          </a:prstGeom>
          <a:noFill/>
        </p:spPr>
        <p:txBody>
          <a:bodyPr wrap="square" rtlCol="0">
            <a:spAutoFit/>
          </a:bodyPr>
          <a:lstStyle/>
          <a:p>
            <a:r>
              <a:rPr lang="en-GB" sz="2400" dirty="0">
                <a:solidFill>
                  <a:srgbClr val="FF0000"/>
                </a:solidFill>
              </a:rPr>
              <a:t>Change title to ‘Axial analysis’ and mark the four axels clearly</a:t>
            </a:r>
          </a:p>
          <a:p>
            <a:r>
              <a:rPr lang="en-GB" sz="2400" dirty="0">
                <a:solidFill>
                  <a:srgbClr val="FF0000"/>
                </a:solidFill>
              </a:rPr>
              <a:t>There is space to put this map in </a:t>
            </a:r>
          </a:p>
          <a:p>
            <a:r>
              <a:rPr lang="en-GB" sz="2400" dirty="0">
                <a:solidFill>
                  <a:srgbClr val="FF0000"/>
                </a:solidFill>
              </a:rPr>
              <a:t>the middle of the four graphs</a:t>
            </a:r>
          </a:p>
          <a:p>
            <a:r>
              <a:rPr lang="en-GB" sz="2400" dirty="0">
                <a:solidFill>
                  <a:srgbClr val="FF0000"/>
                </a:solidFill>
              </a:rPr>
              <a:t>below</a:t>
            </a:r>
          </a:p>
        </p:txBody>
      </p:sp>
      <p:sp>
        <p:nvSpPr>
          <p:cNvPr id="60" name="TextBox 59"/>
          <p:cNvSpPr txBox="1"/>
          <p:nvPr/>
        </p:nvSpPr>
        <p:spPr>
          <a:xfrm rot="21195379">
            <a:off x="19698476" y="20129943"/>
            <a:ext cx="3077943" cy="830997"/>
          </a:xfrm>
          <a:prstGeom prst="rect">
            <a:avLst/>
          </a:prstGeom>
          <a:noFill/>
        </p:spPr>
        <p:txBody>
          <a:bodyPr wrap="square" rtlCol="0">
            <a:spAutoFit/>
          </a:bodyPr>
          <a:lstStyle/>
          <a:p>
            <a:r>
              <a:rPr lang="en-GB" sz="2400" dirty="0">
                <a:solidFill>
                  <a:srgbClr val="FF0000"/>
                </a:solidFill>
              </a:rPr>
              <a:t>Mark out the satellite cities and new towns</a:t>
            </a:r>
          </a:p>
        </p:txBody>
      </p:sp>
      <p:sp>
        <p:nvSpPr>
          <p:cNvPr id="101" name="TextBox 100"/>
          <p:cNvSpPr txBox="1"/>
          <p:nvPr/>
        </p:nvSpPr>
        <p:spPr>
          <a:xfrm rot="21195379">
            <a:off x="10764353" y="20507994"/>
            <a:ext cx="3077943" cy="1200329"/>
          </a:xfrm>
          <a:prstGeom prst="rect">
            <a:avLst/>
          </a:prstGeom>
          <a:noFill/>
        </p:spPr>
        <p:txBody>
          <a:bodyPr wrap="square" rtlCol="0">
            <a:spAutoFit/>
          </a:bodyPr>
          <a:lstStyle/>
          <a:p>
            <a:r>
              <a:rPr lang="en-GB" sz="2400" dirty="0">
                <a:solidFill>
                  <a:srgbClr val="FF0000"/>
                </a:solidFill>
              </a:rPr>
              <a:t>Mark out the fringe area and the far suburbs</a:t>
            </a:r>
          </a:p>
        </p:txBody>
      </p:sp>
      <p:cxnSp>
        <p:nvCxnSpPr>
          <p:cNvPr id="7" name="Straight Arrow Connector 6"/>
          <p:cNvCxnSpPr/>
          <p:nvPr/>
        </p:nvCxnSpPr>
        <p:spPr>
          <a:xfrm flipH="1">
            <a:off x="20545598" y="22571470"/>
            <a:ext cx="5497440" cy="4557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9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14618</TotalTime>
  <Words>958</Words>
  <Application>Microsoft Office PowerPoint</Application>
  <PresentationFormat>Custom</PresentationFormat>
  <Paragraphs>117</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Calibri Light</vt:lpstr>
      <vt:lpstr>Courier New</vt:lpstr>
      <vt:lpstr>Franklin Gothic Medium Cond</vt:lpstr>
      <vt:lpstr>Times New Roman</vt:lpstr>
      <vt:lpstr>Wingdings</vt:lpstr>
      <vt:lpstr>Office Theme</vt:lpstr>
      <vt:lpstr>PowerPoint Presentation</vt:lpstr>
      <vt:lpstr>The following is an example from AUM2018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Ying Jin</cp:lastModifiedBy>
  <cp:revision>128</cp:revision>
  <cp:lastPrinted>2011-03-26T12:09:42Z</cp:lastPrinted>
  <dcterms:created xsi:type="dcterms:W3CDTF">2011-03-25T22:25:48Z</dcterms:created>
  <dcterms:modified xsi:type="dcterms:W3CDTF">2022-06-23T10:35:29Z</dcterms:modified>
</cp:coreProperties>
</file>